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Lst>
  <p:sldSz cy="5143500" cx="9144000"/>
  <p:notesSz cx="6858000" cy="9144000"/>
  <p:embeddedFontLst>
    <p:embeddedFont>
      <p:font typeface="Raleway"/>
      <p:regular r:id="rId119"/>
      <p:bold r:id="rId120"/>
      <p:italic r:id="rId121"/>
      <p:boldItalic r:id="rId122"/>
    </p:embeddedFont>
    <p:embeddedFont>
      <p:font typeface="Nunito"/>
      <p:regular r:id="rId123"/>
      <p:bold r:id="rId124"/>
      <p:italic r:id="rId125"/>
      <p:boldItalic r:id="rId126"/>
    </p:embeddedFont>
    <p:embeddedFont>
      <p:font typeface="Lato"/>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font" Target="fonts/Lato-italic.fntdata"/><Relationship Id="rId128" Type="http://schemas.openxmlformats.org/officeDocument/2006/relationships/font" Target="fonts/Lato-bold.fntdata"/><Relationship Id="rId127" Type="http://schemas.openxmlformats.org/officeDocument/2006/relationships/font" Target="fonts/Lato-regular.fntdata"/><Relationship Id="rId126" Type="http://schemas.openxmlformats.org/officeDocument/2006/relationships/font" Target="fonts/Nunito-boldItalic.fntdata"/><Relationship Id="rId26" Type="http://schemas.openxmlformats.org/officeDocument/2006/relationships/slide" Target="slides/slide22.xml"/><Relationship Id="rId121" Type="http://schemas.openxmlformats.org/officeDocument/2006/relationships/font" Target="fonts/Raleway-italic.fntdata"/><Relationship Id="rId25" Type="http://schemas.openxmlformats.org/officeDocument/2006/relationships/slide" Target="slides/slide21.xml"/><Relationship Id="rId120" Type="http://schemas.openxmlformats.org/officeDocument/2006/relationships/font" Target="fonts/Raleway-bold.fntdata"/><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font" Target="fonts/Nunito-italic.fntdata"/><Relationship Id="rId29" Type="http://schemas.openxmlformats.org/officeDocument/2006/relationships/slide" Target="slides/slide25.xml"/><Relationship Id="rId124" Type="http://schemas.openxmlformats.org/officeDocument/2006/relationships/font" Target="fonts/Nunito-bold.fntdata"/><Relationship Id="rId123" Type="http://schemas.openxmlformats.org/officeDocument/2006/relationships/font" Target="fonts/Nunito-regular.fntdata"/><Relationship Id="rId122" Type="http://schemas.openxmlformats.org/officeDocument/2006/relationships/font" Target="fonts/Raleway-boldItalic.fntdata"/><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font" Target="fonts/Raleway-regular.fntdata"/><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0" Type="http://schemas.openxmlformats.org/officeDocument/2006/relationships/font" Target="fonts/Lato-boldItalic.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5a1a3109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5a1a3109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51cfba8a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51cfba8a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51cfba8a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51cfba8a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4b61b3f8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4b61b3f8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51cfba8a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51cfba8a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f51cfba8a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f51cfba8a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f51cfba8a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f51cfba8a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51cfba8a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51cfba8a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51cfba8a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f51cfba8a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51cfba8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51cfba8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51cfba8a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51cfba8a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fe0f1bca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fe0f1bca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51cfba8a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51cfba8a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f4b61b3f8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f4b61b3f8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4b61b3f8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4b61b3f8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f5a1a3109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f5a1a3109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5a1a3109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f5a1a3109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fe0f1bca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fe0f1bca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4b61b3f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4b61b3f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32091800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32091800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7ff01bd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7ff01bd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ff20419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ff20419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ff20419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ff20419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ff20419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ff20419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ff204194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ff204194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32091800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32091800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ff20419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ff20419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002667c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002667c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32091800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32091800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fe0f1bca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fe0f1bca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fe0f1bcae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fe0f1bca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fe0f1bcae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fe0f1bca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fe0f1bcae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fe0f1bca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fe0f1bcae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fe0f1bca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fe0f1bca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fe0f1bca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7ff01bd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7ff01bd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32091800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32091800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1cfba8ab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1cfba8ab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51cfba8a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51cfba8a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002667c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002667c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002667cb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002667cb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002667cb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002667cb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002667cb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002667cb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002667c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002667c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58c01d4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58c01d4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51cfba8ab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51cfba8ab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51cfba8a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51cfba8a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4b61b3f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4b61b3f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51cfba8a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51cfba8a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51cfba8a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51cfba8a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51cfba8a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51cfba8a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58c01d4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58c01d4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58c01d4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58c01d4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58c01d4b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58c01d4b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58c01d4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58c01d4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51cfba8a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51cfba8a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1cfba8a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1cfba8a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51cfba8a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51cfba8a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fe0f1bca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fe0f1bca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58c01d4b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58c01d4b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58c01d4b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58c01d4b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32091800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32091800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fe0f1bca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fe0f1bca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fe0f1bca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fe0f1bca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fe0f1bcae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fe0f1bcae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fe0f1bcae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fe0f1bcae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32091800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32091800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fe0f1bcae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fe0f1bca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fe0f1bcae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fe0f1bcae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fe0f1bca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fe0f1bc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fe0f1bcae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fe0f1bcae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fe0f1bcae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fe0f1bcae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fe0f1bca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fe0f1bcae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fe0f1bcae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fe0f1bcae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4b61b3f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4b61b3f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fe0f1bcae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fe0f1bcae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fe0f1bcae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fe0f1bcae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58c01d4b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58c01d4b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5a1a310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5a1a310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32091800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32091800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32091800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32091800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4b61b3f8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4b61b3f8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58c01d4b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58c01d4b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51cfba8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f51cfba8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4b61b3f8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4b61b3f8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51cfba8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f51cfba8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51cfba8a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51cfba8a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51cfba8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f51cfba8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51cfba8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51cfba8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f51cfba8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f51cfba8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51cfba8a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51cfba8a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fe0f1bca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fe0f1bca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58c01d4b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f58c01d4b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58c01d4b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f58c01d4b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f51cfba8a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f51cfba8a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51cfba8a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f51cfba8a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f51cfba8a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f51cfba8a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51cfba8a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51cfba8a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51cfba8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51cfba8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51cfba8a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51cfba8a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f58c01d4b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f58c01d4b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51cfba8a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f51cfba8a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fe0f1bca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fe0f1bca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f51cfba8a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f51cfba8a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58c01d4b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58c01d4b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51cfba8a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51cfba8a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51cfba8a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51cfba8a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51cfba8a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51cfba8a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f58c01d4b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f58c01d4b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51cfba8a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51cfba8a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51cfba8a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51cfba8a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58c01d4b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58c01d4b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51cfba8a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51cfba8a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4.png"/><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4.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1.pn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9.png"/><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6.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7.png"/><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621350"/>
            <a:ext cx="7688100" cy="95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0" lang="en" sz="3800">
                <a:solidFill>
                  <a:srgbClr val="000000"/>
                </a:solidFill>
                <a:latin typeface="Nunito"/>
                <a:ea typeface="Nunito"/>
                <a:cs typeface="Nunito"/>
                <a:sym typeface="Nunito"/>
              </a:rPr>
              <a:t>CARD FRAUD DETECTION</a:t>
            </a:r>
            <a:endParaRPr>
              <a:solidFill>
                <a:srgbClr val="000000"/>
              </a:solidFill>
            </a:endParaRPr>
          </a:p>
        </p:txBody>
      </p:sp>
      <p:sp>
        <p:nvSpPr>
          <p:cNvPr id="87" name="Google Shape;87;p13"/>
          <p:cNvSpPr txBox="1"/>
          <p:nvPr>
            <p:ph idx="1" type="subTitle"/>
          </p:nvPr>
        </p:nvSpPr>
        <p:spPr>
          <a:xfrm>
            <a:off x="729450" y="2924700"/>
            <a:ext cx="7688100" cy="109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latin typeface="Calibri"/>
                <a:ea typeface="Calibri"/>
                <a:cs typeface="Calibri"/>
                <a:sym typeface="Calibri"/>
              </a:rPr>
              <a:t>Authors : </a:t>
            </a:r>
            <a:endParaRPr>
              <a:solidFill>
                <a:srgbClr val="000000"/>
              </a:solidFill>
              <a:latin typeface="Calibri"/>
              <a:ea typeface="Calibri"/>
              <a:cs typeface="Calibri"/>
              <a:sym typeface="Calibri"/>
            </a:endParaRPr>
          </a:p>
          <a:p>
            <a:pPr indent="0" lvl="0" marL="0" rtl="0" algn="ctr">
              <a:spcBef>
                <a:spcPts val="0"/>
              </a:spcBef>
              <a:spcAft>
                <a:spcPts val="0"/>
              </a:spcAft>
              <a:buNone/>
            </a:pPr>
            <a:r>
              <a:rPr lang="en">
                <a:solidFill>
                  <a:srgbClr val="000000"/>
                </a:solidFill>
                <a:latin typeface="Calibri"/>
                <a:ea typeface="Calibri"/>
                <a:cs typeface="Calibri"/>
                <a:sym typeface="Calibri"/>
              </a:rPr>
              <a:t>SORY Anas : Data Scientist</a:t>
            </a:r>
            <a:endParaRPr>
              <a:solidFill>
                <a:srgbClr val="000000"/>
              </a:solidFill>
              <a:latin typeface="Calibri"/>
              <a:ea typeface="Calibri"/>
              <a:cs typeface="Calibri"/>
              <a:sym typeface="Calibri"/>
            </a:endParaRPr>
          </a:p>
          <a:p>
            <a:pPr indent="0" lvl="0" marL="0" rtl="0" algn="ctr">
              <a:spcBef>
                <a:spcPts val="0"/>
              </a:spcBef>
              <a:spcAft>
                <a:spcPts val="0"/>
              </a:spcAft>
              <a:buNone/>
            </a:pPr>
            <a:r>
              <a:rPr lang="en">
                <a:solidFill>
                  <a:srgbClr val="000000"/>
                </a:solidFill>
                <a:latin typeface="Calibri"/>
                <a:ea typeface="Calibri"/>
                <a:cs typeface="Calibri"/>
                <a:sym typeface="Calibri"/>
              </a:rPr>
              <a:t>ELBOURI Mohamed Ali: Game Theory &amp; Data Science</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Buts: performance sur X_test (Neural Net)</a:t>
            </a:r>
            <a:endParaRPr/>
          </a:p>
        </p:txBody>
      </p:sp>
      <p:pic>
        <p:nvPicPr>
          <p:cNvPr id="142" name="Google Shape;142;p22"/>
          <p:cNvPicPr preferRelativeResize="0"/>
          <p:nvPr/>
        </p:nvPicPr>
        <p:blipFill>
          <a:blip r:embed="rId3">
            <a:alphaModFix/>
          </a:blip>
          <a:stretch>
            <a:fillRect/>
          </a:stretch>
        </p:blipFill>
        <p:spPr>
          <a:xfrm>
            <a:off x="2752925" y="1299725"/>
            <a:ext cx="3864901" cy="38437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2"/>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restrained</a:t>
            </a:r>
            <a:endParaRPr/>
          </a:p>
        </p:txBody>
      </p:sp>
      <p:pic>
        <p:nvPicPr>
          <p:cNvPr id="738" name="Google Shape;738;p112"/>
          <p:cNvPicPr preferRelativeResize="0"/>
          <p:nvPr/>
        </p:nvPicPr>
        <p:blipFill>
          <a:blip r:embed="rId3">
            <a:alphaModFix/>
          </a:blip>
          <a:stretch>
            <a:fillRect/>
          </a:stretch>
        </p:blipFill>
        <p:spPr>
          <a:xfrm>
            <a:off x="2462125" y="1340075"/>
            <a:ext cx="6026978" cy="3651025"/>
          </a:xfrm>
          <a:prstGeom prst="rect">
            <a:avLst/>
          </a:prstGeom>
          <a:noFill/>
          <a:ln>
            <a:noFill/>
          </a:ln>
        </p:spPr>
      </p:pic>
      <p:pic>
        <p:nvPicPr>
          <p:cNvPr id="739" name="Google Shape;739;p112"/>
          <p:cNvPicPr preferRelativeResize="0"/>
          <p:nvPr/>
        </p:nvPicPr>
        <p:blipFill>
          <a:blip r:embed="rId4">
            <a:alphaModFix/>
          </a:blip>
          <a:stretch>
            <a:fillRect/>
          </a:stretch>
        </p:blipFill>
        <p:spPr>
          <a:xfrm>
            <a:off x="647203" y="1340075"/>
            <a:ext cx="1814920" cy="36510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3"/>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restrained</a:t>
            </a:r>
            <a:endParaRPr/>
          </a:p>
        </p:txBody>
      </p:sp>
      <p:pic>
        <p:nvPicPr>
          <p:cNvPr id="745" name="Google Shape;745;p113"/>
          <p:cNvPicPr preferRelativeResize="0"/>
          <p:nvPr/>
        </p:nvPicPr>
        <p:blipFill>
          <a:blip r:embed="rId3">
            <a:alphaModFix/>
          </a:blip>
          <a:stretch>
            <a:fillRect/>
          </a:stretch>
        </p:blipFill>
        <p:spPr>
          <a:xfrm>
            <a:off x="2287550" y="1317075"/>
            <a:ext cx="4572508" cy="36510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4"/>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sur test set</a:t>
            </a:r>
            <a:endParaRPr/>
          </a:p>
        </p:txBody>
      </p:sp>
      <p:sp>
        <p:nvSpPr>
          <p:cNvPr id="751" name="Google Shape;751;p114"/>
          <p:cNvSpPr txBox="1"/>
          <p:nvPr>
            <p:ph idx="1" type="body"/>
          </p:nvPr>
        </p:nvSpPr>
        <p:spPr>
          <a:xfrm>
            <a:off x="729450" y="1371600"/>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Le test set est utilisé pour valider nos résultats:</a:t>
            </a:r>
            <a:endParaRPr sz="2100"/>
          </a:p>
          <a:p>
            <a:pPr indent="0" lvl="0" marL="4572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Fscore s’il n’y a pas d’attaque</a:t>
            </a:r>
            <a:endParaRPr sz="2100"/>
          </a:p>
          <a:p>
            <a:pPr indent="0" lvl="0" marL="9144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Variance de recall/mois s’il n’y a pas d’attaque</a:t>
            </a:r>
            <a:endParaRPr sz="21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5"/>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free range</a:t>
            </a:r>
            <a:r>
              <a:rPr lang="en"/>
              <a:t> (pas d’attaque)</a:t>
            </a:r>
            <a:endParaRPr/>
          </a:p>
        </p:txBody>
      </p:sp>
      <p:pic>
        <p:nvPicPr>
          <p:cNvPr id="757" name="Google Shape;757;p115"/>
          <p:cNvPicPr preferRelativeResize="0"/>
          <p:nvPr/>
        </p:nvPicPr>
        <p:blipFill>
          <a:blip r:embed="rId3">
            <a:alphaModFix/>
          </a:blip>
          <a:stretch>
            <a:fillRect/>
          </a:stretch>
        </p:blipFill>
        <p:spPr>
          <a:xfrm>
            <a:off x="2101850" y="1305550"/>
            <a:ext cx="4943906" cy="36510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6"/>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free range</a:t>
            </a:r>
            <a:r>
              <a:rPr lang="en"/>
              <a:t> (pas d’attaque)</a:t>
            </a:r>
            <a:endParaRPr/>
          </a:p>
        </p:txBody>
      </p:sp>
      <p:pic>
        <p:nvPicPr>
          <p:cNvPr id="763" name="Google Shape;763;p116"/>
          <p:cNvPicPr preferRelativeResize="0"/>
          <p:nvPr/>
        </p:nvPicPr>
        <p:blipFill>
          <a:blip r:embed="rId3">
            <a:alphaModFix/>
          </a:blip>
          <a:stretch>
            <a:fillRect/>
          </a:stretch>
        </p:blipFill>
        <p:spPr>
          <a:xfrm>
            <a:off x="2086463" y="1317050"/>
            <a:ext cx="4971075" cy="36510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7"/>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free range</a:t>
            </a:r>
            <a:r>
              <a:rPr lang="en"/>
              <a:t> (pas d’attaque)</a:t>
            </a:r>
            <a:endParaRPr/>
          </a:p>
        </p:txBody>
      </p:sp>
      <p:pic>
        <p:nvPicPr>
          <p:cNvPr id="769" name="Google Shape;769;p117"/>
          <p:cNvPicPr preferRelativeResize="0"/>
          <p:nvPr/>
        </p:nvPicPr>
        <p:blipFill>
          <a:blip r:embed="rId3">
            <a:alphaModFix/>
          </a:blip>
          <a:stretch>
            <a:fillRect/>
          </a:stretch>
        </p:blipFill>
        <p:spPr>
          <a:xfrm>
            <a:off x="2127200" y="1305575"/>
            <a:ext cx="4893212" cy="36510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8"/>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restrained</a:t>
            </a:r>
            <a:r>
              <a:rPr lang="en"/>
              <a:t> (pas d’attaque)</a:t>
            </a:r>
            <a:endParaRPr/>
          </a:p>
        </p:txBody>
      </p:sp>
      <p:pic>
        <p:nvPicPr>
          <p:cNvPr id="775" name="Google Shape;775;p118"/>
          <p:cNvPicPr preferRelativeResize="0"/>
          <p:nvPr/>
        </p:nvPicPr>
        <p:blipFill>
          <a:blip r:embed="rId3">
            <a:alphaModFix/>
          </a:blip>
          <a:stretch>
            <a:fillRect/>
          </a:stretch>
        </p:blipFill>
        <p:spPr>
          <a:xfrm>
            <a:off x="2311675" y="1328575"/>
            <a:ext cx="4524260" cy="36510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9"/>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restrained</a:t>
            </a:r>
            <a:r>
              <a:rPr lang="en"/>
              <a:t> (pas d’attaque)</a:t>
            </a:r>
            <a:endParaRPr/>
          </a:p>
        </p:txBody>
      </p:sp>
      <p:pic>
        <p:nvPicPr>
          <p:cNvPr id="781" name="Google Shape;781;p119"/>
          <p:cNvPicPr preferRelativeResize="0"/>
          <p:nvPr/>
        </p:nvPicPr>
        <p:blipFill>
          <a:blip r:embed="rId3">
            <a:alphaModFix/>
          </a:blip>
          <a:stretch>
            <a:fillRect/>
          </a:stretch>
        </p:blipFill>
        <p:spPr>
          <a:xfrm>
            <a:off x="2159275" y="1282550"/>
            <a:ext cx="4829044" cy="3651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0"/>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restrained</a:t>
            </a:r>
            <a:r>
              <a:rPr lang="en"/>
              <a:t> (pas d’attaque)</a:t>
            </a:r>
            <a:endParaRPr/>
          </a:p>
        </p:txBody>
      </p:sp>
      <p:pic>
        <p:nvPicPr>
          <p:cNvPr id="787" name="Google Shape;787;p120"/>
          <p:cNvPicPr preferRelativeResize="0"/>
          <p:nvPr/>
        </p:nvPicPr>
        <p:blipFill>
          <a:blip r:embed="rId3">
            <a:alphaModFix/>
          </a:blip>
          <a:stretch>
            <a:fillRect/>
          </a:stretch>
        </p:blipFill>
        <p:spPr>
          <a:xfrm>
            <a:off x="2048150" y="1340075"/>
            <a:ext cx="5051301" cy="36510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1"/>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recap</a:t>
            </a:r>
            <a:endParaRPr/>
          </a:p>
        </p:txBody>
      </p:sp>
      <p:sp>
        <p:nvSpPr>
          <p:cNvPr id="793" name="Google Shape;793;p121"/>
          <p:cNvSpPr txBox="1"/>
          <p:nvPr>
            <p:ph idx="1" type="body"/>
          </p:nvPr>
        </p:nvSpPr>
        <p:spPr>
          <a:xfrm>
            <a:off x="729450" y="1371600"/>
            <a:ext cx="7688700" cy="3668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But 1 (stabiliser les performances): pas atteint</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Pistes d’amélioration:</a:t>
            </a:r>
            <a:endParaRPr sz="2100"/>
          </a:p>
          <a:p>
            <a:pPr indent="-361950" lvl="1" marL="914400" rtl="0" algn="l">
              <a:spcBef>
                <a:spcPts val="0"/>
              </a:spcBef>
              <a:spcAft>
                <a:spcPts val="0"/>
              </a:spcAft>
              <a:buSzPts val="2100"/>
              <a:buChar char="-"/>
            </a:pPr>
            <a:r>
              <a:rPr lang="en" sz="2100"/>
              <a:t>La nature de l’SVM: essayer d’autres modèles</a:t>
            </a:r>
            <a:endParaRPr sz="2100"/>
          </a:p>
          <a:p>
            <a:pPr indent="-361950" lvl="1" marL="914400" rtl="0" algn="l">
              <a:spcBef>
                <a:spcPts val="0"/>
              </a:spcBef>
              <a:spcAft>
                <a:spcPts val="0"/>
              </a:spcAft>
              <a:buSzPts val="2100"/>
              <a:buChar char="-"/>
            </a:pPr>
            <a:r>
              <a:rPr lang="en" sz="2100"/>
              <a:t>Distribution des données: utiliser des données réels</a:t>
            </a:r>
            <a:endParaRPr sz="2100"/>
          </a:p>
          <a:p>
            <a:pPr indent="-361950" lvl="1" marL="914400" rtl="0" algn="l">
              <a:spcBef>
                <a:spcPts val="0"/>
              </a:spcBef>
              <a:spcAft>
                <a:spcPts val="0"/>
              </a:spcAft>
              <a:buSzPts val="2100"/>
              <a:buChar char="-"/>
            </a:pPr>
            <a:r>
              <a:rPr lang="en" sz="2100"/>
              <a:t>L’attaque: chercher d’autres façons pour </a:t>
            </a:r>
            <a:r>
              <a:rPr lang="en" sz="2100"/>
              <a:t>générer</a:t>
            </a:r>
            <a:r>
              <a:rPr lang="en" sz="2100"/>
              <a:t> les attaques, utiliser plus d’attributs </a:t>
            </a:r>
            <a:r>
              <a:rPr lang="en" sz="2100"/>
              <a:t>...</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Buts: performance sur X_test (Random Forest)</a:t>
            </a:r>
            <a:endParaRPr/>
          </a:p>
        </p:txBody>
      </p:sp>
      <p:pic>
        <p:nvPicPr>
          <p:cNvPr id="148" name="Google Shape;148;p23"/>
          <p:cNvPicPr preferRelativeResize="0"/>
          <p:nvPr/>
        </p:nvPicPr>
        <p:blipFill>
          <a:blip r:embed="rId3">
            <a:alphaModFix/>
          </a:blip>
          <a:stretch>
            <a:fillRect/>
          </a:stretch>
        </p:blipFill>
        <p:spPr>
          <a:xfrm>
            <a:off x="2643238" y="1299725"/>
            <a:ext cx="3857513" cy="36913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2"/>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Résultats: recap</a:t>
            </a:r>
            <a:endParaRPr/>
          </a:p>
        </p:txBody>
      </p:sp>
      <p:sp>
        <p:nvSpPr>
          <p:cNvPr id="799" name="Google Shape;799;p122"/>
          <p:cNvSpPr txBox="1"/>
          <p:nvPr>
            <p:ph idx="1" type="body"/>
          </p:nvPr>
        </p:nvSpPr>
        <p:spPr>
          <a:xfrm>
            <a:off x="729450" y="1371600"/>
            <a:ext cx="7688700" cy="29685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But 2</a:t>
            </a:r>
            <a:r>
              <a:rPr lang="en" sz="2100"/>
              <a:t> (</a:t>
            </a:r>
            <a:r>
              <a:rPr lang="en" sz="2100"/>
              <a:t>modèle robuste contre certaines formes d’attaques</a:t>
            </a:r>
            <a:r>
              <a:rPr lang="en" sz="2100"/>
              <a:t>)</a:t>
            </a:r>
            <a:endParaRPr sz="2100"/>
          </a:p>
          <a:p>
            <a:pPr indent="-361950" lvl="0" marL="457200" rtl="0" algn="l">
              <a:spcBef>
                <a:spcPts val="0"/>
              </a:spcBef>
              <a:spcAft>
                <a:spcPts val="0"/>
              </a:spcAft>
              <a:buSzPts val="2100"/>
              <a:buChar char="-"/>
            </a:pPr>
            <a:r>
              <a:rPr lang="en" sz="2100"/>
              <a:t>Ce but est atteint</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Pistes d’améliorations:</a:t>
            </a:r>
            <a:endParaRPr sz="2100"/>
          </a:p>
          <a:p>
            <a:pPr indent="-361950" lvl="1" marL="914400" rtl="0" algn="l">
              <a:spcBef>
                <a:spcPts val="0"/>
              </a:spcBef>
              <a:spcAft>
                <a:spcPts val="0"/>
              </a:spcAft>
              <a:buSzPts val="2100"/>
              <a:buChar char="-"/>
            </a:pPr>
            <a:r>
              <a:rPr lang="en" sz="2100"/>
              <a:t>Changer d’autre attributs: comme catégorie</a:t>
            </a:r>
            <a:endParaRPr sz="2100"/>
          </a:p>
          <a:p>
            <a:pPr indent="-361950" lvl="1" marL="914400" rtl="0" algn="l">
              <a:spcBef>
                <a:spcPts val="0"/>
              </a:spcBef>
              <a:spcAft>
                <a:spcPts val="0"/>
              </a:spcAft>
              <a:buSzPts val="2100"/>
              <a:buChar char="-"/>
            </a:pPr>
            <a:r>
              <a:rPr lang="en" sz="2100"/>
              <a:t>Changer les delta_amt_* en parallèle</a:t>
            </a:r>
            <a:endParaRPr sz="2100"/>
          </a:p>
          <a:p>
            <a:pPr indent="-361950" lvl="1" marL="914400" rtl="0" algn="l">
              <a:spcBef>
                <a:spcPts val="0"/>
              </a:spcBef>
              <a:spcAft>
                <a:spcPts val="0"/>
              </a:spcAft>
              <a:buSzPts val="2100"/>
              <a:buChar char="-"/>
            </a:pPr>
            <a:r>
              <a:rPr lang="en" sz="2100"/>
              <a:t>Essayer plusieurs formes d’attaques</a:t>
            </a:r>
            <a:endParaRPr sz="21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2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chemeClr val="accent3"/>
                </a:solidFill>
              </a:rPr>
              <a:t>5 Prochaines étapes</a:t>
            </a:r>
            <a:endParaRPr>
              <a:solidFill>
                <a:schemeClr val="accent3"/>
              </a:solidFill>
            </a:endParaRPr>
          </a:p>
        </p:txBody>
      </p:sp>
      <p:sp>
        <p:nvSpPr>
          <p:cNvPr id="805" name="Google Shape;805;p12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2"/>
              </a:buClr>
              <a:buSzPts val="1900"/>
              <a:buChar char="-"/>
            </a:pPr>
            <a:r>
              <a:rPr lang="en" sz="1900">
                <a:solidFill>
                  <a:schemeClr val="dk2"/>
                </a:solidFill>
              </a:rPr>
              <a:t>Comparaison avec une mise à jour périodique</a:t>
            </a:r>
            <a:endParaRPr sz="1900">
              <a:solidFill>
                <a:schemeClr val="dk2"/>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4"/>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Mise à jour périodique	</a:t>
            </a:r>
            <a:endParaRPr/>
          </a:p>
        </p:txBody>
      </p:sp>
      <p:sp>
        <p:nvSpPr>
          <p:cNvPr id="811" name="Google Shape;811;p124"/>
          <p:cNvSpPr txBox="1"/>
          <p:nvPr>
            <p:ph idx="1" type="body"/>
          </p:nvPr>
        </p:nvSpPr>
        <p:spPr>
          <a:xfrm>
            <a:off x="729450" y="1371600"/>
            <a:ext cx="7688700" cy="3587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On entraîne un nouveaux modèle chaque n mois</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Peut réduire les </a:t>
            </a:r>
            <a:r>
              <a:rPr lang="en" sz="2100"/>
              <a:t>dégâts</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Calibrer les périodes:</a:t>
            </a:r>
            <a:endParaRPr sz="2100"/>
          </a:p>
          <a:p>
            <a:pPr indent="-361950" lvl="1" marL="914400" rtl="0" algn="l">
              <a:spcBef>
                <a:spcPts val="0"/>
              </a:spcBef>
              <a:spcAft>
                <a:spcPts val="0"/>
              </a:spcAft>
              <a:buSzPts val="2100"/>
              <a:buChar char="-"/>
            </a:pPr>
            <a:r>
              <a:rPr lang="en" sz="2100"/>
              <a:t>Trop courtes: couteux</a:t>
            </a:r>
            <a:endParaRPr sz="2100"/>
          </a:p>
          <a:p>
            <a:pPr indent="-361950" lvl="1" marL="914400" rtl="0" algn="l">
              <a:spcBef>
                <a:spcPts val="0"/>
              </a:spcBef>
              <a:spcAft>
                <a:spcPts val="0"/>
              </a:spcAft>
              <a:buSzPts val="2100"/>
              <a:buChar char="-"/>
            </a:pPr>
            <a:r>
              <a:rPr lang="en" sz="2100"/>
              <a:t>Trop longues: dégradation de performances</a:t>
            </a:r>
            <a:endParaRPr sz="21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25"/>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Mise à jour périodique	+ théorie des jeux</a:t>
            </a:r>
            <a:endParaRPr/>
          </a:p>
        </p:txBody>
      </p:sp>
      <p:sp>
        <p:nvSpPr>
          <p:cNvPr id="817" name="Google Shape;817;p125"/>
          <p:cNvSpPr txBox="1"/>
          <p:nvPr>
            <p:ph idx="1" type="body"/>
          </p:nvPr>
        </p:nvSpPr>
        <p:spPr>
          <a:xfrm>
            <a:off x="729450" y="1371600"/>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On peut anticiper les </a:t>
            </a:r>
            <a:r>
              <a:rPr lang="en" sz="2100"/>
              <a:t>dégâts</a:t>
            </a:r>
            <a:r>
              <a:rPr lang="en" sz="2100"/>
              <a:t> futurs: en couvrant les vulnérabilités</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Robuste: valable pour une durée plus importante</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Réduire les </a:t>
            </a:r>
            <a:r>
              <a:rPr lang="en" sz="2100"/>
              <a:t>coûts</a:t>
            </a:r>
            <a:endParaRPr sz="21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26"/>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Comparaison</a:t>
            </a:r>
            <a:endParaRPr/>
          </a:p>
        </p:txBody>
      </p:sp>
      <p:sp>
        <p:nvSpPr>
          <p:cNvPr id="823" name="Google Shape;823;p126"/>
          <p:cNvSpPr txBox="1"/>
          <p:nvPr>
            <p:ph idx="1" type="body"/>
          </p:nvPr>
        </p:nvSpPr>
        <p:spPr>
          <a:xfrm>
            <a:off x="729450" y="1371600"/>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Utiliser des données réels sur une durée importante: quelques années par exemple</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Tester les résultats de chaque approche</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Buts: performance sur X_test (XGBoost)</a:t>
            </a:r>
            <a:endParaRPr/>
          </a:p>
        </p:txBody>
      </p:sp>
      <p:pic>
        <p:nvPicPr>
          <p:cNvPr id="154" name="Google Shape;154;p24"/>
          <p:cNvPicPr preferRelativeResize="0"/>
          <p:nvPr/>
        </p:nvPicPr>
        <p:blipFill>
          <a:blip r:embed="rId3">
            <a:alphaModFix/>
          </a:blip>
          <a:stretch>
            <a:fillRect/>
          </a:stretch>
        </p:blipFill>
        <p:spPr>
          <a:xfrm>
            <a:off x="2700263" y="1299725"/>
            <a:ext cx="3747075" cy="369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Buts</a:t>
            </a:r>
            <a:endParaRPr/>
          </a:p>
        </p:txBody>
      </p:sp>
      <p:sp>
        <p:nvSpPr>
          <p:cNvPr id="160" name="Google Shape;160;p25"/>
          <p:cNvSpPr txBox="1"/>
          <p:nvPr/>
        </p:nvSpPr>
        <p:spPr>
          <a:xfrm>
            <a:off x="729450" y="1707250"/>
            <a:ext cx="73362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Stabiliser les performances: recall en particulier</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Avoir un modèle robuste contre l’exploitation de certaines vulnérabilités  </a:t>
            </a:r>
            <a:endParaRPr sz="1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7300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chemeClr val="accent3"/>
                </a:solidFill>
              </a:rPr>
              <a:t>2- Présentation de l’approche</a:t>
            </a:r>
            <a:endParaRPr>
              <a:solidFill>
                <a:schemeClr val="accent3"/>
              </a:solidFill>
            </a:endParaRPr>
          </a:p>
        </p:txBody>
      </p:sp>
      <p:sp>
        <p:nvSpPr>
          <p:cNvPr id="166" name="Google Shape;166;p26"/>
          <p:cNvSpPr txBox="1"/>
          <p:nvPr>
            <p:ph idx="2" type="body"/>
          </p:nvPr>
        </p:nvSpPr>
        <p:spPr>
          <a:xfrm>
            <a:off x="5185725" y="1233000"/>
            <a:ext cx="3374400" cy="2677500"/>
          </a:xfrm>
          <a:prstGeom prst="rect">
            <a:avLst/>
          </a:prstGeom>
        </p:spPr>
        <p:txBody>
          <a:bodyPr anchorCtr="0" anchor="t" bIns="91425" lIns="91425" spcFirstLastPara="1" rIns="91425" wrap="square" tIns="91425">
            <a:normAutofit lnSpcReduction="20000"/>
          </a:bodyPr>
          <a:lstStyle/>
          <a:p>
            <a:pPr indent="-349250" lvl="0" marL="457200" rtl="0" algn="l">
              <a:spcBef>
                <a:spcPts val="0"/>
              </a:spcBef>
              <a:spcAft>
                <a:spcPts val="0"/>
              </a:spcAft>
              <a:buClr>
                <a:schemeClr val="dk2"/>
              </a:buClr>
              <a:buSzPts val="1900"/>
              <a:buChar char="-"/>
            </a:pPr>
            <a:r>
              <a:rPr lang="en" sz="1900">
                <a:solidFill>
                  <a:schemeClr val="dk2"/>
                </a:solidFill>
              </a:rPr>
              <a:t>SVM</a:t>
            </a:r>
            <a:endParaRPr sz="1900">
              <a:solidFill>
                <a:schemeClr val="dk2"/>
              </a:solidFill>
            </a:endParaRPr>
          </a:p>
          <a:p>
            <a:pPr indent="0" lvl="0" marL="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Article utilisé</a:t>
            </a:r>
            <a:endParaRPr sz="1900">
              <a:solidFill>
                <a:schemeClr val="dk2"/>
              </a:solidFill>
            </a:endParaRPr>
          </a:p>
          <a:p>
            <a:pPr indent="0" lvl="0" marL="45720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Data artificielles</a:t>
            </a:r>
            <a:endParaRPr sz="1900">
              <a:solidFill>
                <a:schemeClr val="dk2"/>
              </a:solidFill>
            </a:endParaRPr>
          </a:p>
          <a:p>
            <a:pPr indent="0" lvl="0" marL="0" rtl="0" algn="l">
              <a:spcBef>
                <a:spcPts val="1200"/>
              </a:spcBef>
              <a:spcAft>
                <a:spcPts val="1200"/>
              </a:spcAft>
              <a:buNone/>
            </a:pPr>
            <a:r>
              <a:t/>
            </a:r>
            <a:endParaRPr sz="19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172" name="Google Shape;172;p27"/>
          <p:cNvSpPr txBox="1"/>
          <p:nvPr/>
        </p:nvSpPr>
        <p:spPr>
          <a:xfrm>
            <a:off x="755675" y="1621050"/>
            <a:ext cx="7946700" cy="2524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Qu’est ce que l’SVM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Modèle dédié pour la régression et la classification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Peut résoudre les problèmes linéaire et non linéaire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Principe :</a:t>
            </a:r>
            <a:endParaRPr b="1" sz="1700">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Créer une ligne ou un plan pour séparer les classes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Considère les données comme entrée, la sortie est donc la ligne ou le plan qui sépare les classes</a:t>
            </a:r>
            <a:endParaRPr>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178" name="Google Shape;178;p28"/>
          <p:cNvSpPr txBox="1"/>
          <p:nvPr/>
        </p:nvSpPr>
        <p:spPr>
          <a:xfrm>
            <a:off x="755675" y="1621050"/>
            <a:ext cx="7946700" cy="4002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Une infinité de  lignes sont disponibles, il faut donc en choisir la meilleure</a:t>
            </a:r>
            <a:endParaRPr>
              <a:latin typeface="Lato"/>
              <a:ea typeface="Lato"/>
              <a:cs typeface="Lato"/>
              <a:sym typeface="Lato"/>
            </a:endParaRPr>
          </a:p>
        </p:txBody>
      </p:sp>
      <p:pic>
        <p:nvPicPr>
          <p:cNvPr id="179" name="Google Shape;179;p28"/>
          <p:cNvPicPr preferRelativeResize="0"/>
          <p:nvPr/>
        </p:nvPicPr>
        <p:blipFill>
          <a:blip r:embed="rId3">
            <a:alphaModFix/>
          </a:blip>
          <a:stretch>
            <a:fillRect/>
          </a:stretch>
        </p:blipFill>
        <p:spPr>
          <a:xfrm>
            <a:off x="359625" y="2173650"/>
            <a:ext cx="3892199" cy="2817450"/>
          </a:xfrm>
          <a:prstGeom prst="rect">
            <a:avLst/>
          </a:prstGeom>
          <a:noFill/>
          <a:ln>
            <a:noFill/>
          </a:ln>
        </p:spPr>
      </p:pic>
      <p:pic>
        <p:nvPicPr>
          <p:cNvPr id="180" name="Google Shape;180;p28"/>
          <p:cNvPicPr preferRelativeResize="0"/>
          <p:nvPr/>
        </p:nvPicPr>
        <p:blipFill>
          <a:blip r:embed="rId4">
            <a:alphaModFix/>
          </a:blip>
          <a:stretch>
            <a:fillRect/>
          </a:stretch>
        </p:blipFill>
        <p:spPr>
          <a:xfrm>
            <a:off x="4903924" y="2173650"/>
            <a:ext cx="3574225" cy="2817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186" name="Google Shape;186;p29"/>
          <p:cNvSpPr txBox="1"/>
          <p:nvPr/>
        </p:nvSpPr>
        <p:spPr>
          <a:xfrm>
            <a:off x="727650" y="1596700"/>
            <a:ext cx="7946700" cy="15357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Comment l’SVM trouve le meilleur fit de la ligne?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Selon l'algorithme SVM, nous trouvons les points les plus proches de la ligne dans les deux classes, ces points sont appelés vecteurs de support. Par la suite, nous calculons la distance entre la ligne et les vecteurs de support. Cette distance est appelée la marge. Notre objectif est de maximiser la marge. L'hyperplan pour lequel la marge est maximale est l'hyperplan optimal.</a:t>
            </a:r>
            <a:endParaRPr sz="13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pic>
        <p:nvPicPr>
          <p:cNvPr id="192" name="Google Shape;192;p30"/>
          <p:cNvPicPr preferRelativeResize="0"/>
          <p:nvPr/>
        </p:nvPicPr>
        <p:blipFill>
          <a:blip r:embed="rId3">
            <a:alphaModFix/>
          </a:blip>
          <a:stretch>
            <a:fillRect/>
          </a:stretch>
        </p:blipFill>
        <p:spPr>
          <a:xfrm>
            <a:off x="2018252" y="721200"/>
            <a:ext cx="5759439" cy="425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198" name="Google Shape;198;p31"/>
          <p:cNvSpPr txBox="1"/>
          <p:nvPr/>
        </p:nvSpPr>
        <p:spPr>
          <a:xfrm>
            <a:off x="727650" y="1596700"/>
            <a:ext cx="7946700" cy="28155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Kernel</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Dans le cas d'une séparabilité linéaire, le SVM essaie de trouver l'hyperplan qui maximise la marge, à condition que les deux classes soient classées correctement. Mais en réalité, les ensembles de données ne sont probablement jamais linéairement séparables, donc la condition de 100% de classification correcte par un hyperplan ne sera jamais remplie.</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Cela peut être résolu avec ce qu’on appelle les soft margin, ou le kernel trick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1- Théorie des Jeux </a:t>
            </a:r>
            <a:endParaRPr sz="1700"/>
          </a:p>
          <a:p>
            <a:pPr indent="0" lvl="0" marL="0" rtl="0" algn="l">
              <a:spcBef>
                <a:spcPts val="1200"/>
              </a:spcBef>
              <a:spcAft>
                <a:spcPts val="0"/>
              </a:spcAft>
              <a:buNone/>
            </a:pPr>
            <a:r>
              <a:rPr lang="en" sz="1700"/>
              <a:t>2- Présentation de l’approche </a:t>
            </a:r>
            <a:endParaRPr sz="1700"/>
          </a:p>
          <a:p>
            <a:pPr indent="0" lvl="0" marL="0" rtl="0" algn="l">
              <a:spcBef>
                <a:spcPts val="1200"/>
              </a:spcBef>
              <a:spcAft>
                <a:spcPts val="0"/>
              </a:spcAft>
              <a:buNone/>
            </a:pPr>
            <a:r>
              <a:rPr lang="en" sz="1700"/>
              <a:t>3- SVM: données de fraude</a:t>
            </a:r>
            <a:endParaRPr sz="1700"/>
          </a:p>
          <a:p>
            <a:pPr indent="0" lvl="0" marL="0" rtl="0" algn="l">
              <a:spcBef>
                <a:spcPts val="1200"/>
              </a:spcBef>
              <a:spcAft>
                <a:spcPts val="0"/>
              </a:spcAft>
              <a:buNone/>
            </a:pPr>
            <a:r>
              <a:rPr lang="en" sz="1700"/>
              <a:t>4- Adversarial SVM: données de fraude</a:t>
            </a:r>
            <a:endParaRPr sz="1700"/>
          </a:p>
          <a:p>
            <a:pPr indent="0" lvl="0" marL="0" rtl="0" algn="l">
              <a:spcBef>
                <a:spcPts val="1200"/>
              </a:spcBef>
              <a:spcAft>
                <a:spcPts val="1200"/>
              </a:spcAft>
              <a:buNone/>
            </a:pPr>
            <a:r>
              <a:rPr lang="en" sz="1700"/>
              <a:t>5- Prochaines étapes</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204" name="Google Shape;204;p32"/>
          <p:cNvSpPr txBox="1"/>
          <p:nvPr/>
        </p:nvSpPr>
        <p:spPr>
          <a:xfrm>
            <a:off x="727650" y="1596700"/>
            <a:ext cx="7946700" cy="28155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Lato"/>
                <a:ea typeface="Lato"/>
                <a:cs typeface="Lato"/>
                <a:sym typeface="Lato"/>
              </a:rPr>
              <a:t>Hard Margin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Si les données d'apprentissage sont linéairement séparables, nous pouvons sélectionner deux hyperplans parallèles qui séparent les deux classes de données, de sorte que la distance entre eux soit la plus grande possible.</a:t>
            </a:r>
            <a:endParaRPr sz="13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Soft margin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Plus adapté aux données qui ne sont pas séparables linéairement. On essaye de trouver une ligne de séparation, mais tolère un ou quelques points mal classés.</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En appliquant la marge douce, le SVM tolère que quelques points soient mal classés et essaie d'équilibrer le compromis entre la recherche d'une ligne qui maximise la marge et minimise les erreurs de classement.</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210" name="Google Shape;210;p33"/>
          <p:cNvSpPr txBox="1"/>
          <p:nvPr/>
        </p:nvSpPr>
        <p:spPr>
          <a:xfrm>
            <a:off x="598650" y="1253800"/>
            <a:ext cx="7946700" cy="16716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700">
                <a:latin typeface="Lato"/>
                <a:ea typeface="Lato"/>
                <a:cs typeface="Lato"/>
                <a:sym typeface="Lato"/>
              </a:rPr>
              <a:t>Kernel trick</a:t>
            </a:r>
            <a:endParaRPr b="1" sz="1700">
              <a:latin typeface="Lato"/>
              <a:ea typeface="Lato"/>
              <a:cs typeface="Lato"/>
              <a:sym typeface="Lato"/>
            </a:endParaRPr>
          </a:p>
          <a:p>
            <a:pPr indent="0" lvl="0" marL="0" rtl="0" algn="l">
              <a:lnSpc>
                <a:spcPct val="115000"/>
              </a:lnSpc>
              <a:spcBef>
                <a:spcPts val="0"/>
              </a:spcBef>
              <a:spcAft>
                <a:spcPts val="0"/>
              </a:spcAft>
              <a:buNone/>
            </a:pPr>
            <a:r>
              <a:t/>
            </a:r>
            <a:endParaRPr sz="1100"/>
          </a:p>
          <a:p>
            <a:pPr indent="0" lvl="0" marL="0" rtl="0" algn="l">
              <a:lnSpc>
                <a:spcPct val="120000"/>
              </a:lnSpc>
              <a:spcBef>
                <a:spcPts val="0"/>
              </a:spcBef>
              <a:spcAft>
                <a:spcPts val="0"/>
              </a:spcAft>
              <a:buNone/>
            </a:pPr>
            <a:r>
              <a:rPr lang="en" sz="1300">
                <a:latin typeface="Lato"/>
                <a:ea typeface="Lato"/>
                <a:cs typeface="Lato"/>
                <a:sym typeface="Lato"/>
              </a:rPr>
              <a:t>Essaye de trouver une limite de décision non linéaire.</a:t>
            </a:r>
            <a:endParaRPr sz="1300">
              <a:latin typeface="Lato"/>
              <a:ea typeface="Lato"/>
              <a:cs typeface="Lato"/>
              <a:sym typeface="Lato"/>
            </a:endParaRPr>
          </a:p>
          <a:p>
            <a:pPr indent="0" lvl="0" marL="0" rtl="0" algn="l">
              <a:lnSpc>
                <a:spcPct val="120000"/>
              </a:lnSpc>
              <a:spcBef>
                <a:spcPts val="0"/>
              </a:spcBef>
              <a:spcAft>
                <a:spcPts val="0"/>
              </a:spcAft>
              <a:buNone/>
            </a:pPr>
            <a:r>
              <a:rPr lang="en" sz="1300">
                <a:solidFill>
                  <a:srgbClr val="292929"/>
                </a:solidFill>
                <a:highlight>
                  <a:srgbClr val="FFFFFF"/>
                </a:highlight>
                <a:latin typeface="Lato"/>
                <a:ea typeface="Lato"/>
                <a:cs typeface="Lato"/>
                <a:sym typeface="Lato"/>
              </a:rPr>
              <a:t>Si les données ne sont pas linéairement séparables dans l'espace d'origine, nous appliquons des transformations aux données, qui mappent les données de l'espace d'origine dans un espace de caractéristiques de dimension supérieure.</a:t>
            </a:r>
            <a:endParaRPr sz="1000">
              <a:latin typeface="Lato"/>
              <a:ea typeface="Lato"/>
              <a:cs typeface="Lato"/>
              <a:sym typeface="Lato"/>
            </a:endParaRPr>
          </a:p>
          <a:p>
            <a:pPr indent="0" lvl="0" marL="0" rtl="0" algn="l">
              <a:lnSpc>
                <a:spcPct val="115000"/>
              </a:lnSpc>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pic>
        <p:nvPicPr>
          <p:cNvPr id="211" name="Google Shape;211;p33"/>
          <p:cNvPicPr preferRelativeResize="0"/>
          <p:nvPr/>
        </p:nvPicPr>
        <p:blipFill>
          <a:blip r:embed="rId3">
            <a:alphaModFix/>
          </a:blip>
          <a:stretch>
            <a:fillRect/>
          </a:stretch>
        </p:blipFill>
        <p:spPr>
          <a:xfrm>
            <a:off x="1950250" y="2974750"/>
            <a:ext cx="5447099" cy="216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sp>
        <p:nvSpPr>
          <p:cNvPr id="217" name="Google Shape;217;p34"/>
          <p:cNvSpPr txBox="1"/>
          <p:nvPr/>
        </p:nvSpPr>
        <p:spPr>
          <a:xfrm>
            <a:off x="729450" y="1707250"/>
            <a:ext cx="73362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Développer un SVM linéaire robuste contre les mails de spam</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Hypothèse 1: le but du Spammer (fraudeur dans notre cas) est d’échapper à la détection</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Hypothèse 2: le Spammer a une idée globale sur la distribution des données (pas tous les points)</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Hypothèse 3: le système joue en premier (le Spammer </a:t>
            </a:r>
            <a:r>
              <a:rPr lang="en" sz="1600">
                <a:latin typeface="Lato"/>
                <a:ea typeface="Lato"/>
                <a:cs typeface="Lato"/>
                <a:sym typeface="Lato"/>
              </a:rPr>
              <a:t>connaît</a:t>
            </a:r>
            <a:r>
              <a:rPr lang="en" sz="1600">
                <a:latin typeface="Lato"/>
                <a:ea typeface="Lato"/>
                <a:cs typeface="Lato"/>
                <a:sym typeface="Lato"/>
              </a:rPr>
              <a:t> les paramètres du SVM utilisé)</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sp>
        <p:nvSpPr>
          <p:cNvPr id="223" name="Google Shape;223;p35"/>
          <p:cNvSpPr txBox="1"/>
          <p:nvPr/>
        </p:nvSpPr>
        <p:spPr>
          <a:xfrm>
            <a:off x="727650" y="1264500"/>
            <a:ext cx="73362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Modèlisation:</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Le Spammer peut changer les attributs des mails de spams seulement</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Le Spammer doit respecter des contraintes (liés aux distances entre les anciennes et nouvelles instances)</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Deux modes d’attaques: Free Range (plus aggressive) et Restrained (moins aggressive)</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Paramètre Cf pour Free Range, Cd et Ce pour Restrained pour </a:t>
            </a:r>
            <a:r>
              <a:rPr lang="en" sz="1600">
                <a:latin typeface="Lato"/>
                <a:ea typeface="Lato"/>
                <a:cs typeface="Lato"/>
                <a:sym typeface="Lato"/>
              </a:rPr>
              <a:t>régler</a:t>
            </a:r>
            <a:r>
              <a:rPr lang="en" sz="1600">
                <a:latin typeface="Lato"/>
                <a:ea typeface="Lato"/>
                <a:cs typeface="Lato"/>
                <a:sym typeface="Lato"/>
              </a:rPr>
              <a:t> la </a:t>
            </a:r>
            <a:r>
              <a:rPr lang="en" sz="1600">
                <a:latin typeface="Lato"/>
                <a:ea typeface="Lato"/>
                <a:cs typeface="Lato"/>
                <a:sym typeface="Lato"/>
              </a:rPr>
              <a:t>sévérité</a:t>
            </a:r>
            <a:r>
              <a:rPr lang="en" sz="1600">
                <a:latin typeface="Lato"/>
                <a:ea typeface="Lato"/>
                <a:cs typeface="Lato"/>
                <a:sym typeface="Lato"/>
              </a:rPr>
              <a:t> de l’attaque (changement)</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En gros: beaucoup de savoir, pas de pénalité sur les changement, mais contrainte sur les mouvements (</a:t>
            </a:r>
            <a:r>
              <a:rPr lang="en" sz="1600">
                <a:latin typeface="Lato"/>
                <a:ea typeface="Lato"/>
                <a:cs typeface="Lato"/>
                <a:sym typeface="Lato"/>
              </a:rPr>
              <a:t>rôle</a:t>
            </a:r>
            <a:r>
              <a:rPr lang="en" sz="1600">
                <a:latin typeface="Lato"/>
                <a:ea typeface="Lato"/>
                <a:cs typeface="Lato"/>
                <a:sym typeface="Lato"/>
              </a:rPr>
              <a:t> de régularisation)</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pic>
        <p:nvPicPr>
          <p:cNvPr id="229" name="Google Shape;229;p36"/>
          <p:cNvPicPr preferRelativeResize="0"/>
          <p:nvPr/>
        </p:nvPicPr>
        <p:blipFill>
          <a:blip r:embed="rId3">
            <a:alphaModFix/>
          </a:blip>
          <a:stretch>
            <a:fillRect/>
          </a:stretch>
        </p:blipFill>
        <p:spPr>
          <a:xfrm>
            <a:off x="2324400" y="3243275"/>
            <a:ext cx="6858000" cy="1190625"/>
          </a:xfrm>
          <a:prstGeom prst="rect">
            <a:avLst/>
          </a:prstGeom>
          <a:noFill/>
          <a:ln>
            <a:noFill/>
          </a:ln>
        </p:spPr>
      </p:pic>
      <p:pic>
        <p:nvPicPr>
          <p:cNvPr id="230" name="Google Shape;230;p36"/>
          <p:cNvPicPr preferRelativeResize="0"/>
          <p:nvPr/>
        </p:nvPicPr>
        <p:blipFill>
          <a:blip r:embed="rId4">
            <a:alphaModFix/>
          </a:blip>
          <a:stretch>
            <a:fillRect/>
          </a:stretch>
        </p:blipFill>
        <p:spPr>
          <a:xfrm>
            <a:off x="2444188" y="1369300"/>
            <a:ext cx="2714625" cy="876300"/>
          </a:xfrm>
          <a:prstGeom prst="rect">
            <a:avLst/>
          </a:prstGeom>
          <a:noFill/>
          <a:ln>
            <a:noFill/>
          </a:ln>
        </p:spPr>
      </p:pic>
      <p:pic>
        <p:nvPicPr>
          <p:cNvPr id="231" name="Google Shape;231;p36"/>
          <p:cNvPicPr preferRelativeResize="0"/>
          <p:nvPr/>
        </p:nvPicPr>
        <p:blipFill>
          <a:blip r:embed="rId5">
            <a:alphaModFix/>
          </a:blip>
          <a:stretch>
            <a:fillRect/>
          </a:stretch>
        </p:blipFill>
        <p:spPr>
          <a:xfrm>
            <a:off x="2444188" y="2301800"/>
            <a:ext cx="5972175" cy="941473"/>
          </a:xfrm>
          <a:prstGeom prst="rect">
            <a:avLst/>
          </a:prstGeom>
          <a:noFill/>
          <a:ln>
            <a:noFill/>
          </a:ln>
        </p:spPr>
      </p:pic>
      <p:sp>
        <p:nvSpPr>
          <p:cNvPr id="232" name="Google Shape;232;p36"/>
          <p:cNvSpPr txBox="1"/>
          <p:nvPr/>
        </p:nvSpPr>
        <p:spPr>
          <a:xfrm>
            <a:off x="161700" y="4433900"/>
            <a:ext cx="88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Adversarial Support Vector Machine Learning by Yan Zhou , Murat Kantarcioglu , Bhavani Thuraisingham , Bowei Xi </a:t>
            </a:r>
            <a:endParaRPr sz="1000">
              <a:latin typeface="Lato"/>
              <a:ea typeface="Lato"/>
              <a:cs typeface="Lato"/>
              <a:sym typeface="Lato"/>
            </a:endParaRPr>
          </a:p>
        </p:txBody>
      </p:sp>
      <p:sp>
        <p:nvSpPr>
          <p:cNvPr id="233" name="Google Shape;233;p36"/>
          <p:cNvSpPr txBox="1"/>
          <p:nvPr/>
        </p:nvSpPr>
        <p:spPr>
          <a:xfrm>
            <a:off x="161700" y="1369300"/>
            <a:ext cx="21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Contraintes Free Range:</a:t>
            </a:r>
            <a:endParaRPr>
              <a:latin typeface="Lato"/>
              <a:ea typeface="Lato"/>
              <a:cs typeface="Lato"/>
              <a:sym typeface="Lato"/>
            </a:endParaRPr>
          </a:p>
        </p:txBody>
      </p:sp>
      <p:sp>
        <p:nvSpPr>
          <p:cNvPr id="234" name="Google Shape;234;p36"/>
          <p:cNvSpPr txBox="1"/>
          <p:nvPr/>
        </p:nvSpPr>
        <p:spPr>
          <a:xfrm>
            <a:off x="161700" y="2452525"/>
            <a:ext cx="20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Contraintes Restrained:</a:t>
            </a:r>
            <a:endParaRPr>
              <a:latin typeface="Lato"/>
              <a:ea typeface="Lato"/>
              <a:cs typeface="Lato"/>
              <a:sym typeface="Lato"/>
            </a:endParaRPr>
          </a:p>
        </p:txBody>
      </p:sp>
      <p:sp>
        <p:nvSpPr>
          <p:cNvPr id="235" name="Google Shape;235;p36"/>
          <p:cNvSpPr txBox="1"/>
          <p:nvPr/>
        </p:nvSpPr>
        <p:spPr>
          <a:xfrm>
            <a:off x="161688" y="3384525"/>
            <a:ext cx="20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Fonction objectif:</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sp>
        <p:nvSpPr>
          <p:cNvPr id="241" name="Google Shape;241;p37"/>
          <p:cNvSpPr txBox="1"/>
          <p:nvPr/>
        </p:nvSpPr>
        <p:spPr>
          <a:xfrm>
            <a:off x="2692550" y="927575"/>
            <a:ext cx="3935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latin typeface="Lato"/>
                <a:ea typeface="Lato"/>
                <a:cs typeface="Lato"/>
                <a:sym typeface="Lato"/>
              </a:rPr>
              <a:t>Données artificiels: expèriences</a:t>
            </a:r>
            <a:endParaRPr sz="1600">
              <a:latin typeface="Lato"/>
              <a:ea typeface="Lato"/>
              <a:cs typeface="Lato"/>
              <a:sym typeface="Lato"/>
            </a:endParaRPr>
          </a:p>
        </p:txBody>
      </p:sp>
      <p:sp>
        <p:nvSpPr>
          <p:cNvPr id="242" name="Google Shape;242;p37"/>
          <p:cNvSpPr txBox="1"/>
          <p:nvPr/>
        </p:nvSpPr>
        <p:spPr>
          <a:xfrm>
            <a:off x="161700" y="4535450"/>
            <a:ext cx="88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Adversarial Support Vector Machine Learning by Yan Zhou , Murat Kantarcioglu , Bhavani Thuraisingham , Bowei Xi </a:t>
            </a:r>
            <a:endParaRPr sz="10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pic>
        <p:nvPicPr>
          <p:cNvPr id="243" name="Google Shape;243;p37"/>
          <p:cNvPicPr preferRelativeResize="0"/>
          <p:nvPr/>
        </p:nvPicPr>
        <p:blipFill>
          <a:blip r:embed="rId3">
            <a:alphaModFix/>
          </a:blip>
          <a:stretch>
            <a:fillRect/>
          </a:stretch>
        </p:blipFill>
        <p:spPr>
          <a:xfrm>
            <a:off x="2628263" y="1419025"/>
            <a:ext cx="4063964" cy="2871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sp>
        <p:nvSpPr>
          <p:cNvPr id="249" name="Google Shape;249;p38"/>
          <p:cNvSpPr txBox="1"/>
          <p:nvPr/>
        </p:nvSpPr>
        <p:spPr>
          <a:xfrm>
            <a:off x="729450" y="1707250"/>
            <a:ext cx="73362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Résoudre le jeu:</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Le système trouve la pire attaque pour chaque SVM</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Le système choisit le SVM avec le minimum des </a:t>
            </a:r>
            <a:r>
              <a:rPr lang="en" sz="1600">
                <a:latin typeface="Lato"/>
                <a:ea typeface="Lato"/>
                <a:cs typeface="Lato"/>
                <a:sym typeface="Lato"/>
              </a:rPr>
              <a:t>dégâts</a:t>
            </a:r>
            <a:r>
              <a:rPr lang="en" sz="1600">
                <a:latin typeface="Lato"/>
                <a:ea typeface="Lato"/>
                <a:cs typeface="Lato"/>
                <a:sym typeface="Lato"/>
              </a:rPr>
              <a:t> possible (en utilisant une fonction de loss qu’on va expliquer)</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On teste ce AD-SVM contre plusieurs formes d’attaques</a:t>
            </a:r>
            <a:endParaRPr sz="16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pic>
        <p:nvPicPr>
          <p:cNvPr id="255" name="Google Shape;255;p39"/>
          <p:cNvPicPr preferRelativeResize="0"/>
          <p:nvPr/>
        </p:nvPicPr>
        <p:blipFill>
          <a:blip r:embed="rId3">
            <a:alphaModFix/>
          </a:blip>
          <a:stretch>
            <a:fillRect/>
          </a:stretch>
        </p:blipFill>
        <p:spPr>
          <a:xfrm>
            <a:off x="1856425" y="1232100"/>
            <a:ext cx="5431150" cy="3405099"/>
          </a:xfrm>
          <a:prstGeom prst="rect">
            <a:avLst/>
          </a:prstGeom>
          <a:noFill/>
          <a:ln>
            <a:noFill/>
          </a:ln>
        </p:spPr>
      </p:pic>
      <p:sp>
        <p:nvSpPr>
          <p:cNvPr id="256" name="Google Shape;256;p39"/>
          <p:cNvSpPr txBox="1"/>
          <p:nvPr/>
        </p:nvSpPr>
        <p:spPr>
          <a:xfrm>
            <a:off x="2692550" y="927575"/>
            <a:ext cx="3417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latin typeface="Lato"/>
                <a:ea typeface="Lato"/>
                <a:cs typeface="Lato"/>
                <a:sym typeface="Lato"/>
              </a:rPr>
              <a:t>Illustrations d’attaques en 2D</a:t>
            </a:r>
            <a:endParaRPr sz="1600">
              <a:latin typeface="Lato"/>
              <a:ea typeface="Lato"/>
              <a:cs typeface="Lato"/>
              <a:sym typeface="Lato"/>
            </a:endParaRPr>
          </a:p>
        </p:txBody>
      </p:sp>
      <p:sp>
        <p:nvSpPr>
          <p:cNvPr id="257" name="Google Shape;257;p39"/>
          <p:cNvSpPr txBox="1"/>
          <p:nvPr/>
        </p:nvSpPr>
        <p:spPr>
          <a:xfrm>
            <a:off x="161700" y="4694725"/>
            <a:ext cx="88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Adversarial Support Vector Machine Learning by Yan Zhou , Murat Kantarcioglu , Bhavani Thuraisingham , Bowei Xi </a:t>
            </a:r>
            <a:endParaRPr sz="10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Article utilisé</a:t>
            </a:r>
            <a:endParaRPr/>
          </a:p>
        </p:txBody>
      </p:sp>
      <p:pic>
        <p:nvPicPr>
          <p:cNvPr id="263" name="Google Shape;263;p40"/>
          <p:cNvPicPr preferRelativeResize="0"/>
          <p:nvPr/>
        </p:nvPicPr>
        <p:blipFill>
          <a:blip r:embed="rId3">
            <a:alphaModFix/>
          </a:blip>
          <a:stretch>
            <a:fillRect/>
          </a:stretch>
        </p:blipFill>
        <p:spPr>
          <a:xfrm>
            <a:off x="152400" y="1867800"/>
            <a:ext cx="8839198" cy="2113879"/>
          </a:xfrm>
          <a:prstGeom prst="rect">
            <a:avLst/>
          </a:prstGeom>
          <a:noFill/>
          <a:ln>
            <a:noFill/>
          </a:ln>
        </p:spPr>
      </p:pic>
      <p:sp>
        <p:nvSpPr>
          <p:cNvPr id="264" name="Google Shape;264;p40"/>
          <p:cNvSpPr txBox="1"/>
          <p:nvPr/>
        </p:nvSpPr>
        <p:spPr>
          <a:xfrm>
            <a:off x="161700" y="4535450"/>
            <a:ext cx="88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Adversarial Support Vector Machine Learning by Yan Zhou , Murat Kantarcioglu , Bhavani Thuraisingham , Bowei Xi </a:t>
            </a:r>
            <a:endParaRPr sz="10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 (Séparable linéairement)</a:t>
            </a:r>
            <a:endParaRPr/>
          </a:p>
        </p:txBody>
      </p:sp>
      <p:sp>
        <p:nvSpPr>
          <p:cNvPr id="270" name="Google Shape;270;p41"/>
          <p:cNvSpPr txBox="1"/>
          <p:nvPr/>
        </p:nvSpPr>
        <p:spPr>
          <a:xfrm>
            <a:off x="557225" y="1425175"/>
            <a:ext cx="81438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-Essayer d’appliquer les approches précédentes sur des data artificielles ( linéairement séparables)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-Etudier la faisabilité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La data</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271" name="Google Shape;271;p41"/>
          <p:cNvPicPr preferRelativeResize="0"/>
          <p:nvPr/>
        </p:nvPicPr>
        <p:blipFill>
          <a:blip r:embed="rId3">
            <a:alphaModFix/>
          </a:blip>
          <a:stretch>
            <a:fillRect/>
          </a:stretch>
        </p:blipFill>
        <p:spPr>
          <a:xfrm>
            <a:off x="2030624" y="2599900"/>
            <a:ext cx="3632725" cy="228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chemeClr val="accent3"/>
                </a:solidFill>
              </a:rPr>
              <a:t>1- Théorie des Jeux</a:t>
            </a:r>
            <a:endParaRPr>
              <a:solidFill>
                <a:schemeClr val="accent3"/>
              </a:solidFill>
            </a:endParaRPr>
          </a:p>
        </p:txBody>
      </p:sp>
      <p:sp>
        <p:nvSpPr>
          <p:cNvPr id="99" name="Google Shape;99;p1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Clr>
                <a:schemeClr val="dk2"/>
              </a:buClr>
              <a:buSzPts val="1900"/>
              <a:buChar char="-"/>
            </a:pPr>
            <a:r>
              <a:rPr lang="en" sz="1900">
                <a:solidFill>
                  <a:schemeClr val="dk2"/>
                </a:solidFill>
              </a:rPr>
              <a:t>Introduction à la Théorie des Jeux</a:t>
            </a:r>
            <a:endParaRPr sz="1900">
              <a:solidFill>
                <a:schemeClr val="dk2"/>
              </a:solidFill>
            </a:endParaRPr>
          </a:p>
          <a:p>
            <a:pPr indent="0" lvl="0" marL="45720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L'intérêt</a:t>
            </a:r>
            <a:r>
              <a:rPr lang="en" sz="1900">
                <a:solidFill>
                  <a:schemeClr val="dk2"/>
                </a:solidFill>
              </a:rPr>
              <a:t> de </a:t>
            </a:r>
            <a:r>
              <a:rPr lang="en" sz="1900">
                <a:solidFill>
                  <a:schemeClr val="dk2"/>
                </a:solidFill>
              </a:rPr>
              <a:t>la Théorie des Jeux</a:t>
            </a:r>
            <a:endParaRPr sz="1900">
              <a:solidFill>
                <a:schemeClr val="dk2"/>
              </a:solidFill>
            </a:endParaRPr>
          </a:p>
          <a:p>
            <a:pPr indent="0" lvl="0" marL="45720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Buts</a:t>
            </a:r>
            <a:endParaRPr sz="19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277" name="Google Shape;277;p42"/>
          <p:cNvSpPr txBox="1"/>
          <p:nvPr/>
        </p:nvSpPr>
        <p:spPr>
          <a:xfrm>
            <a:off x="557225" y="1425175"/>
            <a:ext cx="814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Les équations de l’article (free range)</a:t>
            </a:r>
            <a:endParaRPr b="1" sz="1700">
              <a:latin typeface="Lato"/>
              <a:ea typeface="Lato"/>
              <a:cs typeface="Lato"/>
              <a:sym typeface="Lato"/>
            </a:endParaRPr>
          </a:p>
        </p:txBody>
      </p:sp>
      <p:pic>
        <p:nvPicPr>
          <p:cNvPr id="278" name="Google Shape;278;p42"/>
          <p:cNvPicPr preferRelativeResize="0"/>
          <p:nvPr/>
        </p:nvPicPr>
        <p:blipFill>
          <a:blip r:embed="rId3">
            <a:alphaModFix/>
          </a:blip>
          <a:stretch>
            <a:fillRect/>
          </a:stretch>
        </p:blipFill>
        <p:spPr>
          <a:xfrm>
            <a:off x="881038" y="2035475"/>
            <a:ext cx="7496175" cy="2695575"/>
          </a:xfrm>
          <a:prstGeom prst="rect">
            <a:avLst/>
          </a:prstGeom>
          <a:noFill/>
          <a:ln>
            <a:noFill/>
          </a:ln>
        </p:spPr>
      </p:pic>
      <p:sp>
        <p:nvSpPr>
          <p:cNvPr id="279" name="Google Shape;279;p42"/>
          <p:cNvSpPr txBox="1"/>
          <p:nvPr/>
        </p:nvSpPr>
        <p:spPr>
          <a:xfrm>
            <a:off x="161700" y="4694725"/>
            <a:ext cx="88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Adversarial Support Vector Machine Learning by Yan Zhou , Murat Kantarcioglu , Bhavani Thuraisingham , Bowei Xi </a:t>
            </a:r>
            <a:endParaRPr sz="10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285" name="Google Shape;285;p43"/>
          <p:cNvSpPr txBox="1"/>
          <p:nvPr/>
        </p:nvSpPr>
        <p:spPr>
          <a:xfrm>
            <a:off x="557225" y="1425175"/>
            <a:ext cx="814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Les équations transformés</a:t>
            </a:r>
            <a:endParaRPr b="1" sz="1700">
              <a:latin typeface="Lato"/>
              <a:ea typeface="Lato"/>
              <a:cs typeface="Lato"/>
              <a:sym typeface="Lato"/>
            </a:endParaRPr>
          </a:p>
        </p:txBody>
      </p:sp>
      <p:pic>
        <p:nvPicPr>
          <p:cNvPr id="286" name="Google Shape;286;p43"/>
          <p:cNvPicPr preferRelativeResize="0"/>
          <p:nvPr/>
        </p:nvPicPr>
        <p:blipFill>
          <a:blip r:embed="rId3">
            <a:alphaModFix/>
          </a:blip>
          <a:stretch>
            <a:fillRect/>
          </a:stretch>
        </p:blipFill>
        <p:spPr>
          <a:xfrm>
            <a:off x="1886588" y="1989450"/>
            <a:ext cx="5370825" cy="2708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292" name="Google Shape;292;p44"/>
          <p:cNvSpPr txBox="1"/>
          <p:nvPr/>
        </p:nvSpPr>
        <p:spPr>
          <a:xfrm>
            <a:off x="557225" y="1425175"/>
            <a:ext cx="8090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SVM normal: C=100</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293" name="Google Shape;293;p44"/>
          <p:cNvPicPr preferRelativeResize="0"/>
          <p:nvPr/>
        </p:nvPicPr>
        <p:blipFill>
          <a:blip r:embed="rId3">
            <a:alphaModFix/>
          </a:blip>
          <a:stretch>
            <a:fillRect/>
          </a:stretch>
        </p:blipFill>
        <p:spPr>
          <a:xfrm>
            <a:off x="2515012" y="1921625"/>
            <a:ext cx="4113975" cy="2728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299" name="Google Shape;299;p45"/>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Variation du paramètre Cf</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C=100, Cf=0.1</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distortion </a:t>
            </a:r>
            <a:r>
              <a:rPr b="1" lang="en" sz="1700">
                <a:latin typeface="Lato"/>
                <a:ea typeface="Lato"/>
                <a:cs typeface="Lato"/>
                <a:sym typeface="Lato"/>
              </a:rPr>
              <a:t>								</a:t>
            </a:r>
            <a:r>
              <a:rPr lang="en" sz="1300">
                <a:latin typeface="Lato"/>
                <a:ea typeface="Lato"/>
                <a:cs typeface="Lato"/>
                <a:sym typeface="Lato"/>
              </a:rPr>
              <a:t>Après distortion</a:t>
            </a:r>
            <a:r>
              <a:rPr b="1" lang="en" sz="1700">
                <a:latin typeface="Lato"/>
                <a:ea typeface="Lato"/>
                <a:cs typeface="Lato"/>
                <a:sym typeface="Lato"/>
              </a:rPr>
              <a:t> </a:t>
            </a:r>
            <a:endParaRPr b="1" sz="1700">
              <a:latin typeface="Lato"/>
              <a:ea typeface="Lato"/>
              <a:cs typeface="Lato"/>
              <a:sym typeface="Lato"/>
            </a:endParaRPr>
          </a:p>
        </p:txBody>
      </p:sp>
      <p:pic>
        <p:nvPicPr>
          <p:cNvPr id="300" name="Google Shape;300;p45"/>
          <p:cNvPicPr preferRelativeResize="0"/>
          <p:nvPr/>
        </p:nvPicPr>
        <p:blipFill>
          <a:blip r:embed="rId3">
            <a:alphaModFix/>
          </a:blip>
          <a:stretch>
            <a:fillRect/>
          </a:stretch>
        </p:blipFill>
        <p:spPr>
          <a:xfrm>
            <a:off x="300047" y="2174822"/>
            <a:ext cx="3239700" cy="2138900"/>
          </a:xfrm>
          <a:prstGeom prst="rect">
            <a:avLst/>
          </a:prstGeom>
          <a:noFill/>
          <a:ln>
            <a:noFill/>
          </a:ln>
        </p:spPr>
      </p:pic>
      <p:pic>
        <p:nvPicPr>
          <p:cNvPr id="301" name="Google Shape;301;p45"/>
          <p:cNvPicPr preferRelativeResize="0"/>
          <p:nvPr/>
        </p:nvPicPr>
        <p:blipFill>
          <a:blip r:embed="rId4">
            <a:alphaModFix/>
          </a:blip>
          <a:stretch>
            <a:fillRect/>
          </a:stretch>
        </p:blipFill>
        <p:spPr>
          <a:xfrm>
            <a:off x="4875600" y="2110788"/>
            <a:ext cx="3418275" cy="2215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07" name="Google Shape;307;p46"/>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Variation du paramètre C et Cf</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C=100, Cf=0.3</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distortion </a:t>
            </a:r>
            <a:r>
              <a:rPr b="1" lang="en" sz="1700">
                <a:latin typeface="Lato"/>
                <a:ea typeface="Lato"/>
                <a:cs typeface="Lato"/>
                <a:sym typeface="Lato"/>
              </a:rPr>
              <a:t>								</a:t>
            </a:r>
            <a:r>
              <a:rPr lang="en" sz="1300">
                <a:latin typeface="Lato"/>
                <a:ea typeface="Lato"/>
                <a:cs typeface="Lato"/>
                <a:sym typeface="Lato"/>
              </a:rPr>
              <a:t>Après distortion</a:t>
            </a:r>
            <a:r>
              <a:rPr b="1" lang="en" sz="1700">
                <a:latin typeface="Lato"/>
                <a:ea typeface="Lato"/>
                <a:cs typeface="Lato"/>
                <a:sym typeface="Lato"/>
              </a:rPr>
              <a:t> </a:t>
            </a:r>
            <a:endParaRPr b="1" sz="1700">
              <a:latin typeface="Lato"/>
              <a:ea typeface="Lato"/>
              <a:cs typeface="Lato"/>
              <a:sym typeface="Lato"/>
            </a:endParaRPr>
          </a:p>
        </p:txBody>
      </p:sp>
      <p:pic>
        <p:nvPicPr>
          <p:cNvPr id="308" name="Google Shape;308;p46"/>
          <p:cNvPicPr preferRelativeResize="0"/>
          <p:nvPr/>
        </p:nvPicPr>
        <p:blipFill>
          <a:blip r:embed="rId3">
            <a:alphaModFix/>
          </a:blip>
          <a:stretch>
            <a:fillRect/>
          </a:stretch>
        </p:blipFill>
        <p:spPr>
          <a:xfrm>
            <a:off x="246448" y="2182275"/>
            <a:ext cx="3640950" cy="2330200"/>
          </a:xfrm>
          <a:prstGeom prst="rect">
            <a:avLst/>
          </a:prstGeom>
          <a:noFill/>
          <a:ln>
            <a:noFill/>
          </a:ln>
        </p:spPr>
      </p:pic>
      <p:pic>
        <p:nvPicPr>
          <p:cNvPr id="309" name="Google Shape;309;p46"/>
          <p:cNvPicPr preferRelativeResize="0"/>
          <p:nvPr/>
        </p:nvPicPr>
        <p:blipFill>
          <a:blip r:embed="rId4">
            <a:alphaModFix/>
          </a:blip>
          <a:stretch>
            <a:fillRect/>
          </a:stretch>
        </p:blipFill>
        <p:spPr>
          <a:xfrm>
            <a:off x="4889675" y="2155025"/>
            <a:ext cx="3714775" cy="2384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15" name="Google Shape;315;p47"/>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Variation du paramètre C et Cf</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C=100, Cf=0.5</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distortion </a:t>
            </a:r>
            <a:r>
              <a:rPr b="1" lang="en" sz="1700">
                <a:latin typeface="Lato"/>
                <a:ea typeface="Lato"/>
                <a:cs typeface="Lato"/>
                <a:sym typeface="Lato"/>
              </a:rPr>
              <a:t>								</a:t>
            </a:r>
            <a:r>
              <a:rPr lang="en" sz="1300">
                <a:latin typeface="Lato"/>
                <a:ea typeface="Lato"/>
                <a:cs typeface="Lato"/>
                <a:sym typeface="Lato"/>
              </a:rPr>
              <a:t>Après distortion</a:t>
            </a:r>
            <a:r>
              <a:rPr b="1" lang="en" sz="1700">
                <a:latin typeface="Lato"/>
                <a:ea typeface="Lato"/>
                <a:cs typeface="Lato"/>
                <a:sym typeface="Lato"/>
              </a:rPr>
              <a:t> </a:t>
            </a:r>
            <a:endParaRPr b="1" sz="1700">
              <a:latin typeface="Lato"/>
              <a:ea typeface="Lato"/>
              <a:cs typeface="Lato"/>
              <a:sym typeface="Lato"/>
            </a:endParaRPr>
          </a:p>
        </p:txBody>
      </p:sp>
      <p:pic>
        <p:nvPicPr>
          <p:cNvPr id="316" name="Google Shape;316;p47"/>
          <p:cNvPicPr preferRelativeResize="0"/>
          <p:nvPr/>
        </p:nvPicPr>
        <p:blipFill>
          <a:blip r:embed="rId3">
            <a:alphaModFix/>
          </a:blip>
          <a:stretch>
            <a:fillRect/>
          </a:stretch>
        </p:blipFill>
        <p:spPr>
          <a:xfrm>
            <a:off x="4663950" y="2051875"/>
            <a:ext cx="3694276" cy="2384400"/>
          </a:xfrm>
          <a:prstGeom prst="rect">
            <a:avLst/>
          </a:prstGeom>
          <a:noFill/>
          <a:ln>
            <a:noFill/>
          </a:ln>
        </p:spPr>
      </p:pic>
      <p:pic>
        <p:nvPicPr>
          <p:cNvPr id="317" name="Google Shape;317;p47"/>
          <p:cNvPicPr preferRelativeResize="0"/>
          <p:nvPr/>
        </p:nvPicPr>
        <p:blipFill>
          <a:blip r:embed="rId4">
            <a:alphaModFix/>
          </a:blip>
          <a:stretch>
            <a:fillRect/>
          </a:stretch>
        </p:blipFill>
        <p:spPr>
          <a:xfrm>
            <a:off x="260225" y="2051875"/>
            <a:ext cx="3753224" cy="238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23" name="Google Shape;323;p48"/>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Variation du paramètre C et Cf</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C=100, Cf=0.7</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distortion </a:t>
            </a:r>
            <a:r>
              <a:rPr b="1" lang="en" sz="1700">
                <a:latin typeface="Lato"/>
                <a:ea typeface="Lato"/>
                <a:cs typeface="Lato"/>
                <a:sym typeface="Lato"/>
              </a:rPr>
              <a:t>								</a:t>
            </a:r>
            <a:r>
              <a:rPr lang="en" sz="1300">
                <a:latin typeface="Lato"/>
                <a:ea typeface="Lato"/>
                <a:cs typeface="Lato"/>
                <a:sym typeface="Lato"/>
              </a:rPr>
              <a:t>Après distortion</a:t>
            </a:r>
            <a:r>
              <a:rPr b="1" lang="en" sz="1700">
                <a:latin typeface="Lato"/>
                <a:ea typeface="Lato"/>
                <a:cs typeface="Lato"/>
                <a:sym typeface="Lato"/>
              </a:rPr>
              <a:t> </a:t>
            </a:r>
            <a:endParaRPr b="1" sz="1700">
              <a:latin typeface="Lato"/>
              <a:ea typeface="Lato"/>
              <a:cs typeface="Lato"/>
              <a:sym typeface="Lato"/>
            </a:endParaRPr>
          </a:p>
        </p:txBody>
      </p:sp>
      <p:pic>
        <p:nvPicPr>
          <p:cNvPr id="324" name="Google Shape;324;p48"/>
          <p:cNvPicPr preferRelativeResize="0"/>
          <p:nvPr/>
        </p:nvPicPr>
        <p:blipFill>
          <a:blip r:embed="rId3">
            <a:alphaModFix/>
          </a:blip>
          <a:stretch>
            <a:fillRect/>
          </a:stretch>
        </p:blipFill>
        <p:spPr>
          <a:xfrm>
            <a:off x="278601" y="2269962"/>
            <a:ext cx="3446175" cy="2238550"/>
          </a:xfrm>
          <a:prstGeom prst="rect">
            <a:avLst/>
          </a:prstGeom>
          <a:noFill/>
          <a:ln>
            <a:noFill/>
          </a:ln>
        </p:spPr>
      </p:pic>
      <p:pic>
        <p:nvPicPr>
          <p:cNvPr id="325" name="Google Shape;325;p48"/>
          <p:cNvPicPr preferRelativeResize="0"/>
          <p:nvPr/>
        </p:nvPicPr>
        <p:blipFill>
          <a:blip r:embed="rId4">
            <a:alphaModFix/>
          </a:blip>
          <a:stretch>
            <a:fillRect/>
          </a:stretch>
        </p:blipFill>
        <p:spPr>
          <a:xfrm>
            <a:off x="4851600" y="2203562"/>
            <a:ext cx="3564750" cy="2371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9"/>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31" name="Google Shape;331;p49"/>
          <p:cNvSpPr txBox="1"/>
          <p:nvPr/>
        </p:nvSpPr>
        <p:spPr>
          <a:xfrm>
            <a:off x="557225" y="1425175"/>
            <a:ext cx="80901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Attaques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336550" lvl="0" marL="457200" rtl="0" algn="l">
              <a:spcBef>
                <a:spcPts val="0"/>
              </a:spcBef>
              <a:spcAft>
                <a:spcPts val="0"/>
              </a:spcAft>
              <a:buSzPts val="1700"/>
              <a:buFont typeface="Lato"/>
              <a:buChar char="-"/>
            </a:pPr>
            <a:r>
              <a:rPr b="1" lang="en" sz="1700">
                <a:latin typeface="Lato"/>
                <a:ea typeface="Lato"/>
                <a:cs typeface="Lato"/>
                <a:sym typeface="Lato"/>
              </a:rPr>
              <a:t>Validation set</a:t>
            </a:r>
            <a:endParaRPr b="1" sz="1700">
              <a:latin typeface="Lato"/>
              <a:ea typeface="Lato"/>
              <a:cs typeface="Lato"/>
              <a:sym typeface="Lato"/>
            </a:endParaRPr>
          </a:p>
          <a:p>
            <a:pPr indent="0" lvl="0" marL="457200" rtl="0" algn="l">
              <a:spcBef>
                <a:spcPts val="0"/>
              </a:spcBef>
              <a:spcAft>
                <a:spcPts val="0"/>
              </a:spcAft>
              <a:buNone/>
            </a:pPr>
            <a:r>
              <a:t/>
            </a:r>
            <a:endParaRPr b="1" sz="1700">
              <a:latin typeface="Lato"/>
              <a:ea typeface="Lato"/>
              <a:cs typeface="Lato"/>
              <a:sym typeface="Lato"/>
            </a:endParaRPr>
          </a:p>
          <a:p>
            <a:pPr indent="-336550" lvl="0" marL="457200" rtl="0" algn="l">
              <a:spcBef>
                <a:spcPts val="0"/>
              </a:spcBef>
              <a:spcAft>
                <a:spcPts val="0"/>
              </a:spcAft>
              <a:buSzPts val="1700"/>
              <a:buFont typeface="Lato"/>
              <a:buChar char="-"/>
            </a:pPr>
            <a:r>
              <a:rPr b="1" lang="en" sz="1700">
                <a:latin typeface="Lato"/>
                <a:ea typeface="Lato"/>
                <a:cs typeface="Lato"/>
                <a:sym typeface="Lato"/>
              </a:rPr>
              <a:t>Essayer plusieurs formes d’attaques:</a:t>
            </a:r>
            <a:endParaRPr b="1" sz="1700">
              <a:latin typeface="Lato"/>
              <a:ea typeface="Lato"/>
              <a:cs typeface="Lato"/>
              <a:sym typeface="Lato"/>
            </a:endParaRPr>
          </a:p>
          <a:p>
            <a:pPr indent="-336550" lvl="1" marL="914400" rtl="0" algn="l">
              <a:spcBef>
                <a:spcPts val="0"/>
              </a:spcBef>
              <a:spcAft>
                <a:spcPts val="0"/>
              </a:spcAft>
              <a:buSzPts val="1700"/>
              <a:buFont typeface="Lato"/>
              <a:buChar char="-"/>
            </a:pPr>
            <a:r>
              <a:rPr b="1" lang="en" sz="1700">
                <a:latin typeface="Lato"/>
                <a:ea typeface="Lato"/>
                <a:cs typeface="Lato"/>
                <a:sym typeface="Lato"/>
              </a:rPr>
              <a:t>Variation de f entre 0 et 1</a:t>
            </a:r>
            <a:endParaRPr b="1" sz="1700">
              <a:latin typeface="Lato"/>
              <a:ea typeface="Lato"/>
              <a:cs typeface="Lato"/>
              <a:sym typeface="Lato"/>
            </a:endParaRPr>
          </a:p>
          <a:p>
            <a:pPr indent="-336550" lvl="1" marL="914400" rtl="0" algn="l">
              <a:spcBef>
                <a:spcPts val="0"/>
              </a:spcBef>
              <a:spcAft>
                <a:spcPts val="0"/>
              </a:spcAft>
              <a:buSzPts val="1700"/>
              <a:buFont typeface="Lato"/>
              <a:buChar char="-"/>
            </a:pPr>
            <a:r>
              <a:rPr b="1" lang="en" sz="1700">
                <a:latin typeface="Lato"/>
                <a:ea typeface="Lato"/>
                <a:cs typeface="Lato"/>
                <a:sym typeface="Lato"/>
              </a:rPr>
              <a:t>f</a:t>
            </a:r>
            <a:r>
              <a:rPr b="1" lang="en" sz="1700">
                <a:latin typeface="Lato"/>
                <a:ea typeface="Lato"/>
                <a:cs typeface="Lato"/>
                <a:sym typeface="Lato"/>
              </a:rPr>
              <a:t> </a:t>
            </a:r>
            <a:r>
              <a:rPr b="1" lang="en" sz="1700">
                <a:latin typeface="Lato"/>
                <a:ea typeface="Lato"/>
                <a:cs typeface="Lato"/>
                <a:sym typeface="Lato"/>
              </a:rPr>
              <a:t>contrôle</a:t>
            </a:r>
            <a:r>
              <a:rPr b="1" lang="en" sz="1700">
                <a:latin typeface="Lato"/>
                <a:ea typeface="Lato"/>
                <a:cs typeface="Lato"/>
                <a:sym typeface="Lato"/>
              </a:rPr>
              <a:t> la </a:t>
            </a:r>
            <a:r>
              <a:rPr b="1" lang="en" sz="1700">
                <a:latin typeface="Lato"/>
                <a:ea typeface="Lato"/>
                <a:cs typeface="Lato"/>
                <a:sym typeface="Lato"/>
              </a:rPr>
              <a:t>sévérité</a:t>
            </a:r>
            <a:r>
              <a:rPr b="1" lang="en" sz="1700">
                <a:latin typeface="Lato"/>
                <a:ea typeface="Lato"/>
                <a:cs typeface="Lato"/>
                <a:sym typeface="Lato"/>
              </a:rPr>
              <a:t> de l’attaque</a:t>
            </a:r>
            <a:endParaRPr b="1" sz="1700">
              <a:latin typeface="Lato"/>
              <a:ea typeface="Lato"/>
              <a:cs typeface="Lato"/>
              <a:sym typeface="Lato"/>
            </a:endParaRPr>
          </a:p>
          <a:p>
            <a:pPr indent="0" lvl="0" marL="914400" rtl="0" algn="l">
              <a:spcBef>
                <a:spcPts val="0"/>
              </a:spcBef>
              <a:spcAft>
                <a:spcPts val="0"/>
              </a:spcAft>
              <a:buNone/>
            </a:pPr>
            <a:r>
              <a:t/>
            </a:r>
            <a:endParaRPr b="1" sz="1700">
              <a:latin typeface="Lato"/>
              <a:ea typeface="Lato"/>
              <a:cs typeface="Lato"/>
              <a:sym typeface="Lato"/>
            </a:endParaRPr>
          </a:p>
          <a:p>
            <a:pPr indent="-336550" lvl="0" marL="457200" rtl="0" algn="l">
              <a:spcBef>
                <a:spcPts val="0"/>
              </a:spcBef>
              <a:spcAft>
                <a:spcPts val="0"/>
              </a:spcAft>
              <a:buSzPts val="1700"/>
              <a:buFont typeface="Lato"/>
              <a:buChar char="-"/>
            </a:pPr>
            <a:r>
              <a:rPr b="1" lang="en" sz="1700">
                <a:latin typeface="Lato"/>
                <a:ea typeface="Lato"/>
                <a:cs typeface="Lato"/>
                <a:sym typeface="Lato"/>
              </a:rPr>
              <a:t>Performance contre plusieurs attaques</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332" name="Google Shape;332;p49"/>
          <p:cNvPicPr preferRelativeResize="0"/>
          <p:nvPr/>
        </p:nvPicPr>
        <p:blipFill>
          <a:blip r:embed="rId3">
            <a:alphaModFix/>
          </a:blip>
          <a:stretch>
            <a:fillRect/>
          </a:stretch>
        </p:blipFill>
        <p:spPr>
          <a:xfrm>
            <a:off x="5228575" y="1563500"/>
            <a:ext cx="3915425" cy="2555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38" name="Google Shape;338;p50"/>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Attaques (exemple f=0.3)</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attaque</a:t>
            </a:r>
            <a:r>
              <a:rPr b="1" lang="en" sz="1700">
                <a:latin typeface="Lato"/>
                <a:ea typeface="Lato"/>
                <a:cs typeface="Lato"/>
                <a:sym typeface="Lato"/>
              </a:rPr>
              <a:t>						                           </a:t>
            </a:r>
            <a:r>
              <a:rPr lang="en" sz="1300">
                <a:latin typeface="Lato"/>
                <a:ea typeface="Lato"/>
                <a:cs typeface="Lato"/>
                <a:sym typeface="Lato"/>
              </a:rPr>
              <a:t>Après attaque</a:t>
            </a:r>
            <a:endParaRPr b="1" sz="1700">
              <a:latin typeface="Lato"/>
              <a:ea typeface="Lato"/>
              <a:cs typeface="Lato"/>
              <a:sym typeface="Lato"/>
            </a:endParaRPr>
          </a:p>
        </p:txBody>
      </p:sp>
      <p:pic>
        <p:nvPicPr>
          <p:cNvPr id="339" name="Google Shape;339;p50"/>
          <p:cNvPicPr preferRelativeResize="0"/>
          <p:nvPr/>
        </p:nvPicPr>
        <p:blipFill>
          <a:blip r:embed="rId3">
            <a:alphaModFix/>
          </a:blip>
          <a:stretch>
            <a:fillRect/>
          </a:stretch>
        </p:blipFill>
        <p:spPr>
          <a:xfrm>
            <a:off x="200525" y="1940475"/>
            <a:ext cx="3915425" cy="2555900"/>
          </a:xfrm>
          <a:prstGeom prst="rect">
            <a:avLst/>
          </a:prstGeom>
          <a:noFill/>
          <a:ln>
            <a:noFill/>
          </a:ln>
        </p:spPr>
      </p:pic>
      <p:pic>
        <p:nvPicPr>
          <p:cNvPr id="340" name="Google Shape;340;p50"/>
          <p:cNvPicPr preferRelativeResize="0"/>
          <p:nvPr/>
        </p:nvPicPr>
        <p:blipFill>
          <a:blip r:embed="rId4">
            <a:alphaModFix/>
          </a:blip>
          <a:stretch>
            <a:fillRect/>
          </a:stretch>
        </p:blipFill>
        <p:spPr>
          <a:xfrm>
            <a:off x="4641902" y="1840275"/>
            <a:ext cx="4232723" cy="2656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46" name="Google Shape;346;p51"/>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Attaques (exemple f=0.7)</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attaque</a:t>
            </a:r>
            <a:r>
              <a:rPr b="1" lang="en" sz="1700">
                <a:latin typeface="Lato"/>
                <a:ea typeface="Lato"/>
                <a:cs typeface="Lato"/>
                <a:sym typeface="Lato"/>
              </a:rPr>
              <a:t>						                           </a:t>
            </a:r>
            <a:r>
              <a:rPr lang="en" sz="1300">
                <a:latin typeface="Lato"/>
                <a:ea typeface="Lato"/>
                <a:cs typeface="Lato"/>
                <a:sym typeface="Lato"/>
              </a:rPr>
              <a:t>Après attaque</a:t>
            </a:r>
            <a:endParaRPr b="1" sz="1700">
              <a:latin typeface="Lato"/>
              <a:ea typeface="Lato"/>
              <a:cs typeface="Lato"/>
              <a:sym typeface="Lato"/>
            </a:endParaRPr>
          </a:p>
        </p:txBody>
      </p:sp>
      <p:pic>
        <p:nvPicPr>
          <p:cNvPr id="347" name="Google Shape;347;p51"/>
          <p:cNvPicPr preferRelativeResize="0"/>
          <p:nvPr/>
        </p:nvPicPr>
        <p:blipFill>
          <a:blip r:embed="rId3">
            <a:alphaModFix/>
          </a:blip>
          <a:stretch>
            <a:fillRect/>
          </a:stretch>
        </p:blipFill>
        <p:spPr>
          <a:xfrm>
            <a:off x="200525" y="1940475"/>
            <a:ext cx="3915425" cy="2555900"/>
          </a:xfrm>
          <a:prstGeom prst="rect">
            <a:avLst/>
          </a:prstGeom>
          <a:noFill/>
          <a:ln>
            <a:noFill/>
          </a:ln>
        </p:spPr>
      </p:pic>
      <p:pic>
        <p:nvPicPr>
          <p:cNvPr id="348" name="Google Shape;348;p51"/>
          <p:cNvPicPr preferRelativeResize="0"/>
          <p:nvPr/>
        </p:nvPicPr>
        <p:blipFill>
          <a:blip r:embed="rId4">
            <a:alphaModFix/>
          </a:blip>
          <a:stretch>
            <a:fillRect/>
          </a:stretch>
        </p:blipFill>
        <p:spPr>
          <a:xfrm>
            <a:off x="4786794" y="1940475"/>
            <a:ext cx="3985831" cy="2555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à la Théorie des Jeux</a:t>
            </a:r>
            <a:endParaRPr/>
          </a:p>
        </p:txBody>
      </p:sp>
      <p:sp>
        <p:nvSpPr>
          <p:cNvPr id="105" name="Google Shape;105;p16"/>
          <p:cNvSpPr txBox="1"/>
          <p:nvPr/>
        </p:nvSpPr>
        <p:spPr>
          <a:xfrm>
            <a:off x="729450" y="1569175"/>
            <a:ext cx="73362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Mathématique/Economie: J. Von Neumann &amp; O. Morgenstern (1944)</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Modéliser des situations diverses (économique </a:t>
            </a:r>
            <a:r>
              <a:rPr lang="en" sz="1600">
                <a:latin typeface="Lato"/>
                <a:ea typeface="Lato"/>
                <a:cs typeface="Lato"/>
                <a:sym typeface="Lato"/>
              </a:rPr>
              <a:t>par exemple</a:t>
            </a:r>
            <a:r>
              <a:rPr lang="en" sz="1600">
                <a:latin typeface="Lato"/>
                <a:ea typeface="Lato"/>
                <a:cs typeface="Lato"/>
                <a:sym typeface="Lato"/>
              </a:rPr>
              <a:t>)</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Plusieurs types de jeux:</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Selon le nombre de joueurs</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Coopératifs/ Non coopératifs</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Simultanés/Séquentiels</a:t>
            </a:r>
            <a:endParaRPr sz="1600">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54" name="Google Shape;354;p52"/>
          <p:cNvSpPr txBox="1"/>
          <p:nvPr/>
        </p:nvSpPr>
        <p:spPr>
          <a:xfrm>
            <a:off x="557225" y="1425175"/>
            <a:ext cx="8090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Résultats: Free range</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355" name="Google Shape;355;p52"/>
          <p:cNvPicPr preferRelativeResize="0"/>
          <p:nvPr/>
        </p:nvPicPr>
        <p:blipFill>
          <a:blip r:embed="rId3">
            <a:alphaModFix/>
          </a:blip>
          <a:stretch>
            <a:fillRect/>
          </a:stretch>
        </p:blipFill>
        <p:spPr>
          <a:xfrm>
            <a:off x="230125" y="2219750"/>
            <a:ext cx="8610449" cy="2412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61" name="Google Shape;361;p53"/>
          <p:cNvSpPr txBox="1"/>
          <p:nvPr/>
        </p:nvSpPr>
        <p:spPr>
          <a:xfrm>
            <a:off x="557225" y="1425175"/>
            <a:ext cx="8090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Résultats: Restrained</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362" name="Google Shape;362;p53"/>
          <p:cNvPicPr preferRelativeResize="0"/>
          <p:nvPr/>
        </p:nvPicPr>
        <p:blipFill>
          <a:blip r:embed="rId3">
            <a:alphaModFix/>
          </a:blip>
          <a:stretch>
            <a:fillRect/>
          </a:stretch>
        </p:blipFill>
        <p:spPr>
          <a:xfrm>
            <a:off x="169802" y="2232300"/>
            <a:ext cx="8864947" cy="2375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 (Non séparable linéairement)</a:t>
            </a:r>
            <a:endParaRPr/>
          </a:p>
        </p:txBody>
      </p:sp>
      <p:sp>
        <p:nvSpPr>
          <p:cNvPr id="368" name="Google Shape;368;p54"/>
          <p:cNvSpPr txBox="1"/>
          <p:nvPr/>
        </p:nvSpPr>
        <p:spPr>
          <a:xfrm>
            <a:off x="557225" y="1425175"/>
            <a:ext cx="814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La data</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369" name="Google Shape;369;p54"/>
          <p:cNvPicPr preferRelativeResize="0"/>
          <p:nvPr/>
        </p:nvPicPr>
        <p:blipFill>
          <a:blip r:embed="rId3">
            <a:alphaModFix/>
          </a:blip>
          <a:stretch>
            <a:fillRect/>
          </a:stretch>
        </p:blipFill>
        <p:spPr>
          <a:xfrm>
            <a:off x="2223600" y="2348575"/>
            <a:ext cx="3771709" cy="2490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a:p>
            <a:pPr indent="0" lvl="0" marL="0" rtl="0" algn="l">
              <a:spcBef>
                <a:spcPts val="0"/>
              </a:spcBef>
              <a:spcAft>
                <a:spcPts val="0"/>
              </a:spcAft>
              <a:buNone/>
            </a:pPr>
            <a:r>
              <a:t/>
            </a:r>
            <a:endParaRPr/>
          </a:p>
        </p:txBody>
      </p:sp>
      <p:sp>
        <p:nvSpPr>
          <p:cNvPr id="375" name="Google Shape;375;p55"/>
          <p:cNvSpPr txBox="1"/>
          <p:nvPr/>
        </p:nvSpPr>
        <p:spPr>
          <a:xfrm>
            <a:off x="727650" y="1540675"/>
            <a:ext cx="73362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Lato"/>
              <a:buChar char="-"/>
            </a:pPr>
            <a:r>
              <a:rPr lang="en" sz="1900">
                <a:latin typeface="Lato"/>
                <a:ea typeface="Lato"/>
                <a:cs typeface="Lato"/>
                <a:sym typeface="Lato"/>
              </a:rPr>
              <a:t>Problématique</a:t>
            </a:r>
            <a:r>
              <a:rPr lang="en" sz="1900">
                <a:latin typeface="Lato"/>
                <a:ea typeface="Lato"/>
                <a:cs typeface="Lato"/>
                <a:sym typeface="Lato"/>
              </a:rPr>
              <a:t>:</a:t>
            </a:r>
            <a:endParaRPr sz="1900">
              <a:latin typeface="Lato"/>
              <a:ea typeface="Lato"/>
              <a:cs typeface="Lato"/>
              <a:sym typeface="Lato"/>
            </a:endParaRPr>
          </a:p>
          <a:p>
            <a:pPr indent="-349250" lvl="1" marL="914400" rtl="0" algn="l">
              <a:spcBef>
                <a:spcPts val="0"/>
              </a:spcBef>
              <a:spcAft>
                <a:spcPts val="0"/>
              </a:spcAft>
              <a:buSzPts val="1900"/>
              <a:buFont typeface="Lato"/>
              <a:buChar char="-"/>
            </a:pPr>
            <a:r>
              <a:rPr lang="en" sz="1900">
                <a:latin typeface="Lato"/>
                <a:ea typeface="Lato"/>
                <a:cs typeface="Lato"/>
                <a:sym typeface="Lato"/>
              </a:rPr>
              <a:t>Données n</a:t>
            </a:r>
            <a:r>
              <a:rPr lang="en" sz="1900">
                <a:latin typeface="Lato"/>
                <a:ea typeface="Lato"/>
                <a:cs typeface="Lato"/>
                <a:sym typeface="Lato"/>
              </a:rPr>
              <a:t>on-séparables linéairement</a:t>
            </a:r>
            <a:endParaRPr sz="1900">
              <a:latin typeface="Lato"/>
              <a:ea typeface="Lato"/>
              <a:cs typeface="Lato"/>
              <a:sym typeface="Lato"/>
            </a:endParaRPr>
          </a:p>
          <a:p>
            <a:pPr indent="-349250" lvl="1" marL="914400" rtl="0" algn="l">
              <a:spcBef>
                <a:spcPts val="0"/>
              </a:spcBef>
              <a:spcAft>
                <a:spcPts val="0"/>
              </a:spcAft>
              <a:buSzPts val="1900"/>
              <a:buFont typeface="Lato"/>
              <a:buChar char="-"/>
            </a:pPr>
            <a:r>
              <a:rPr lang="en" sz="1900">
                <a:latin typeface="Lato"/>
                <a:ea typeface="Lato"/>
                <a:cs typeface="Lato"/>
                <a:sym typeface="Lato"/>
              </a:rPr>
              <a:t>Les équations précédentes ne sont plus valables</a:t>
            </a:r>
            <a:endParaRPr sz="1900">
              <a:latin typeface="Lato"/>
              <a:ea typeface="Lato"/>
              <a:cs typeface="Lato"/>
              <a:sym typeface="Lato"/>
            </a:endParaRPr>
          </a:p>
          <a:p>
            <a:pPr indent="0" lvl="0" marL="0" rtl="0" algn="l">
              <a:spcBef>
                <a:spcPts val="0"/>
              </a:spcBef>
              <a:spcAft>
                <a:spcPts val="0"/>
              </a:spcAft>
              <a:buNone/>
            </a:pPr>
            <a:r>
              <a:t/>
            </a:r>
            <a:endParaRPr sz="1900">
              <a:latin typeface="Lato"/>
              <a:ea typeface="Lato"/>
              <a:cs typeface="Lato"/>
              <a:sym typeface="Lato"/>
            </a:endParaRPr>
          </a:p>
          <a:p>
            <a:pPr indent="-349250" lvl="0" marL="457200" rtl="0" algn="l">
              <a:spcBef>
                <a:spcPts val="0"/>
              </a:spcBef>
              <a:spcAft>
                <a:spcPts val="0"/>
              </a:spcAft>
              <a:buSzPts val="1900"/>
              <a:buFont typeface="Lato"/>
              <a:buChar char="-"/>
            </a:pPr>
            <a:r>
              <a:rPr lang="en" sz="1900">
                <a:latin typeface="Lato"/>
                <a:ea typeface="Lato"/>
                <a:cs typeface="Lato"/>
                <a:sym typeface="Lato"/>
              </a:rPr>
              <a:t>Nouvelles équations: </a:t>
            </a:r>
            <a:endParaRPr sz="1900">
              <a:latin typeface="Lato"/>
              <a:ea typeface="Lato"/>
              <a:cs typeface="Lato"/>
              <a:sym typeface="Lato"/>
            </a:endParaRPr>
          </a:p>
          <a:p>
            <a:pPr indent="-349250" lvl="1" marL="914400" rtl="0" algn="l">
              <a:spcBef>
                <a:spcPts val="0"/>
              </a:spcBef>
              <a:spcAft>
                <a:spcPts val="0"/>
              </a:spcAft>
              <a:buSzPts val="1900"/>
              <a:buFont typeface="Lato"/>
              <a:buChar char="-"/>
            </a:pPr>
            <a:r>
              <a:rPr lang="en" sz="1900">
                <a:latin typeface="Lato"/>
                <a:ea typeface="Lato"/>
                <a:cs typeface="Lato"/>
                <a:sym typeface="Lato"/>
              </a:rPr>
              <a:t>Ne forment pas un problème quadratique</a:t>
            </a:r>
            <a:endParaRPr sz="1900">
              <a:latin typeface="Lato"/>
              <a:ea typeface="Lato"/>
              <a:cs typeface="Lato"/>
              <a:sym typeface="Lato"/>
            </a:endParaRPr>
          </a:p>
          <a:p>
            <a:pPr indent="-349250" lvl="1" marL="914400" rtl="0" algn="l">
              <a:spcBef>
                <a:spcPts val="0"/>
              </a:spcBef>
              <a:spcAft>
                <a:spcPts val="0"/>
              </a:spcAft>
              <a:buSzPts val="1900"/>
              <a:buFont typeface="Lato"/>
              <a:buChar char="-"/>
            </a:pPr>
            <a:r>
              <a:rPr lang="en" sz="1900">
                <a:latin typeface="Lato"/>
                <a:ea typeface="Lato"/>
                <a:cs typeface="Lato"/>
                <a:sym typeface="Lato"/>
              </a:rPr>
              <a:t>Ne sont pas convexes</a:t>
            </a:r>
            <a:endParaRPr sz="1900">
              <a:latin typeface="Lato"/>
              <a:ea typeface="Lato"/>
              <a:cs typeface="Lato"/>
              <a:sym typeface="Lato"/>
            </a:endParaRPr>
          </a:p>
          <a:p>
            <a:pPr indent="-349250" lvl="1" marL="914400" rtl="0" algn="l">
              <a:spcBef>
                <a:spcPts val="0"/>
              </a:spcBef>
              <a:spcAft>
                <a:spcPts val="0"/>
              </a:spcAft>
              <a:buSzPts val="1900"/>
              <a:buFont typeface="Lato"/>
              <a:buChar char="-"/>
            </a:pPr>
            <a:r>
              <a:rPr lang="en" sz="1900">
                <a:latin typeface="Lato"/>
                <a:ea typeface="Lato"/>
                <a:cs typeface="Lato"/>
                <a:sym typeface="Lato"/>
              </a:rPr>
              <a:t>On ne peut pas garantir d’atteindre un optimum global</a:t>
            </a:r>
            <a:endParaRPr sz="19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a:p>
            <a:pPr indent="0" lvl="0" marL="0" rtl="0" algn="l">
              <a:spcBef>
                <a:spcPts val="0"/>
              </a:spcBef>
              <a:spcAft>
                <a:spcPts val="0"/>
              </a:spcAft>
              <a:buNone/>
            </a:pPr>
            <a:r>
              <a:t/>
            </a:r>
            <a:endParaRPr/>
          </a:p>
        </p:txBody>
      </p:sp>
      <p:sp>
        <p:nvSpPr>
          <p:cNvPr id="381" name="Google Shape;381;p56"/>
          <p:cNvSpPr txBox="1"/>
          <p:nvPr/>
        </p:nvSpPr>
        <p:spPr>
          <a:xfrm>
            <a:off x="727650" y="1264500"/>
            <a:ext cx="7336200" cy="3232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Lato"/>
              <a:ea typeface="Lato"/>
              <a:cs typeface="Lato"/>
              <a:sym typeface="Lato"/>
            </a:endParaRPr>
          </a:p>
          <a:p>
            <a:pPr indent="-342900" lvl="1" marL="457200" rtl="0" algn="l">
              <a:spcBef>
                <a:spcPts val="0"/>
              </a:spcBef>
              <a:spcAft>
                <a:spcPts val="0"/>
              </a:spcAft>
              <a:buSzPts val="1800"/>
              <a:buFont typeface="Lato"/>
              <a:buChar char="-"/>
            </a:pPr>
            <a:r>
              <a:rPr lang="en" sz="1800">
                <a:latin typeface="Lato"/>
                <a:ea typeface="Lato"/>
                <a:cs typeface="Lato"/>
                <a:sym typeface="Lato"/>
              </a:rPr>
              <a:t>Plusieurs tours</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342900" lvl="1" marL="457200" rtl="0" algn="l">
              <a:spcBef>
                <a:spcPts val="0"/>
              </a:spcBef>
              <a:spcAft>
                <a:spcPts val="0"/>
              </a:spcAft>
              <a:buSzPts val="1800"/>
              <a:buFont typeface="Lato"/>
              <a:buChar char="-"/>
            </a:pPr>
            <a:r>
              <a:rPr lang="en" sz="1800">
                <a:latin typeface="Lato"/>
                <a:ea typeface="Lato"/>
                <a:cs typeface="Lato"/>
                <a:sym typeface="Lato"/>
              </a:rPr>
              <a:t>Chaque tour:</a:t>
            </a:r>
            <a:endParaRPr sz="1800">
              <a:latin typeface="Lato"/>
              <a:ea typeface="Lato"/>
              <a:cs typeface="Lato"/>
              <a:sym typeface="Lato"/>
            </a:endParaRPr>
          </a:p>
          <a:p>
            <a:pPr indent="-342900" lvl="2" marL="914400" rtl="0" algn="l">
              <a:spcBef>
                <a:spcPts val="0"/>
              </a:spcBef>
              <a:spcAft>
                <a:spcPts val="0"/>
              </a:spcAft>
              <a:buSzPts val="1800"/>
              <a:buFont typeface="Lato"/>
              <a:buChar char="-"/>
            </a:pPr>
            <a:r>
              <a:rPr lang="en" sz="1800">
                <a:latin typeface="Lato"/>
                <a:ea typeface="Lato"/>
                <a:cs typeface="Lato"/>
                <a:sym typeface="Lato"/>
              </a:rPr>
              <a:t>Trouver le meilleur SVM  (minimisation)</a:t>
            </a:r>
            <a:endParaRPr sz="1800">
              <a:latin typeface="Lato"/>
              <a:ea typeface="Lato"/>
              <a:cs typeface="Lato"/>
              <a:sym typeface="Lato"/>
            </a:endParaRPr>
          </a:p>
          <a:p>
            <a:pPr indent="-342900" lvl="2" marL="914400" rtl="0" algn="l">
              <a:spcBef>
                <a:spcPts val="0"/>
              </a:spcBef>
              <a:spcAft>
                <a:spcPts val="0"/>
              </a:spcAft>
              <a:buSzPts val="1800"/>
              <a:buFont typeface="Lato"/>
              <a:buChar char="-"/>
            </a:pPr>
            <a:r>
              <a:rPr lang="en" sz="1800">
                <a:latin typeface="Lato"/>
                <a:ea typeface="Lato"/>
                <a:cs typeface="Lato"/>
                <a:sym typeface="Lato"/>
              </a:rPr>
              <a:t>Générer un attaque qui maximise les dégâts (maximisation)</a:t>
            </a:r>
            <a:endParaRPr sz="1800">
              <a:latin typeface="Lato"/>
              <a:ea typeface="Lato"/>
              <a:cs typeface="Lato"/>
              <a:sym typeface="Lato"/>
            </a:endParaRPr>
          </a:p>
          <a:p>
            <a:pPr indent="-342900" lvl="2" marL="914400" rtl="0" algn="l">
              <a:spcBef>
                <a:spcPts val="0"/>
              </a:spcBef>
              <a:spcAft>
                <a:spcPts val="0"/>
              </a:spcAft>
              <a:buSzPts val="1800"/>
              <a:buFont typeface="Lato"/>
              <a:buChar char="-"/>
            </a:pPr>
            <a:r>
              <a:rPr lang="en" sz="1800">
                <a:latin typeface="Lato"/>
                <a:ea typeface="Lato"/>
                <a:cs typeface="Lato"/>
                <a:sym typeface="Lato"/>
              </a:rPr>
              <a:t>Répeter</a:t>
            </a:r>
            <a:endParaRPr sz="1800">
              <a:latin typeface="Lato"/>
              <a:ea typeface="Lato"/>
              <a:cs typeface="Lato"/>
              <a:sym typeface="Lato"/>
            </a:endParaRPr>
          </a:p>
          <a:p>
            <a:pPr indent="0" lvl="0" marL="1371600" rtl="0" algn="l">
              <a:spcBef>
                <a:spcPts val="0"/>
              </a:spcBef>
              <a:spcAft>
                <a:spcPts val="0"/>
              </a:spcAft>
              <a:buNone/>
            </a:pPr>
            <a:r>
              <a:t/>
            </a:r>
            <a:endParaRPr sz="1800">
              <a:latin typeface="Lato"/>
              <a:ea typeface="Lato"/>
              <a:cs typeface="Lato"/>
              <a:sym typeface="Lato"/>
            </a:endParaRPr>
          </a:p>
          <a:p>
            <a:pPr indent="-342900" lvl="1" marL="457200" rtl="0" algn="l">
              <a:spcBef>
                <a:spcPts val="0"/>
              </a:spcBef>
              <a:spcAft>
                <a:spcPts val="0"/>
              </a:spcAft>
              <a:buSzPts val="1800"/>
              <a:buFont typeface="Lato"/>
              <a:buChar char="-"/>
            </a:pPr>
            <a:r>
              <a:rPr lang="en" sz="1800">
                <a:latin typeface="Lato"/>
                <a:ea typeface="Lato"/>
                <a:cs typeface="Lato"/>
                <a:sym typeface="Lato"/>
              </a:rPr>
              <a:t>Choisir le modèle le plus robuste: qui a un loss d’attaque minimal</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a:p>
            <a:pPr indent="0" lvl="0" marL="0" rtl="0" algn="l">
              <a:spcBef>
                <a:spcPts val="0"/>
              </a:spcBef>
              <a:spcAft>
                <a:spcPts val="0"/>
              </a:spcAft>
              <a:buNone/>
            </a:pPr>
            <a:r>
              <a:t/>
            </a:r>
            <a:endParaRPr/>
          </a:p>
        </p:txBody>
      </p:sp>
      <p:sp>
        <p:nvSpPr>
          <p:cNvPr id="387" name="Google Shape;387;p57"/>
          <p:cNvSpPr txBox="1"/>
          <p:nvPr/>
        </p:nvSpPr>
        <p:spPr>
          <a:xfrm>
            <a:off x="727650" y="1264500"/>
            <a:ext cx="7336200" cy="240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latin typeface="Lato"/>
              <a:ea typeface="Lato"/>
              <a:cs typeface="Lato"/>
              <a:sym typeface="Lato"/>
            </a:endParaRPr>
          </a:p>
          <a:p>
            <a:pPr indent="-342900" lvl="1" marL="457200" rtl="0" algn="l">
              <a:spcBef>
                <a:spcPts val="0"/>
              </a:spcBef>
              <a:spcAft>
                <a:spcPts val="0"/>
              </a:spcAft>
              <a:buSzPts val="1800"/>
              <a:buFont typeface="Lato"/>
              <a:buChar char="-"/>
            </a:pPr>
            <a:r>
              <a:rPr lang="en" sz="1800">
                <a:latin typeface="Lato"/>
                <a:ea typeface="Lato"/>
                <a:cs typeface="Lato"/>
                <a:sym typeface="Lato"/>
              </a:rPr>
              <a:t>Minimiser: entraîner le SVM contre les derniers data transformés</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Maximiser:</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Approche simple: essayer 4 possibilités d’attaques</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Descente de gradient</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Algorithme génetique </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727650" y="639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 (exemple de min-max)</a:t>
            </a:r>
            <a:endParaRPr/>
          </a:p>
          <a:p>
            <a:pPr indent="0" lvl="0" marL="0" rtl="0" algn="l">
              <a:spcBef>
                <a:spcPts val="0"/>
              </a:spcBef>
              <a:spcAft>
                <a:spcPts val="0"/>
              </a:spcAft>
              <a:buNone/>
            </a:pPr>
            <a:r>
              <a:t/>
            </a:r>
            <a:endParaRPr/>
          </a:p>
        </p:txBody>
      </p:sp>
      <p:pic>
        <p:nvPicPr>
          <p:cNvPr id="393" name="Google Shape;393;p58"/>
          <p:cNvPicPr preferRelativeResize="0"/>
          <p:nvPr/>
        </p:nvPicPr>
        <p:blipFill>
          <a:blip r:embed="rId3">
            <a:alphaModFix/>
          </a:blip>
          <a:stretch>
            <a:fillRect/>
          </a:stretch>
        </p:blipFill>
        <p:spPr>
          <a:xfrm>
            <a:off x="417050" y="1396025"/>
            <a:ext cx="8210550" cy="320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399" name="Google Shape;399;p59"/>
          <p:cNvSpPr txBox="1"/>
          <p:nvPr/>
        </p:nvSpPr>
        <p:spPr>
          <a:xfrm>
            <a:off x="557225" y="1425175"/>
            <a:ext cx="8090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SVM normal</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400" name="Google Shape;400;p59"/>
          <p:cNvPicPr preferRelativeResize="0"/>
          <p:nvPr/>
        </p:nvPicPr>
        <p:blipFill>
          <a:blip r:embed="rId3">
            <a:alphaModFix/>
          </a:blip>
          <a:stretch>
            <a:fillRect/>
          </a:stretch>
        </p:blipFill>
        <p:spPr>
          <a:xfrm>
            <a:off x="2502388" y="1979150"/>
            <a:ext cx="4199775" cy="2851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406" name="Google Shape;406;p60"/>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Variation du paramètre  Cf</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Cf=0.1</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distortion </a:t>
            </a:r>
            <a:r>
              <a:rPr b="1" lang="en" sz="1700">
                <a:latin typeface="Lato"/>
                <a:ea typeface="Lato"/>
                <a:cs typeface="Lato"/>
                <a:sym typeface="Lato"/>
              </a:rPr>
              <a:t>								</a:t>
            </a:r>
            <a:r>
              <a:rPr lang="en" sz="1300">
                <a:latin typeface="Lato"/>
                <a:ea typeface="Lato"/>
                <a:cs typeface="Lato"/>
                <a:sym typeface="Lato"/>
              </a:rPr>
              <a:t>Après distortion</a:t>
            </a:r>
            <a:r>
              <a:rPr b="1" lang="en" sz="1700">
                <a:latin typeface="Lato"/>
                <a:ea typeface="Lato"/>
                <a:cs typeface="Lato"/>
                <a:sym typeface="Lato"/>
              </a:rPr>
              <a:t> </a:t>
            </a:r>
            <a:endParaRPr b="1" sz="1700">
              <a:latin typeface="Lato"/>
              <a:ea typeface="Lato"/>
              <a:cs typeface="Lato"/>
              <a:sym typeface="Lato"/>
            </a:endParaRPr>
          </a:p>
        </p:txBody>
      </p:sp>
      <p:pic>
        <p:nvPicPr>
          <p:cNvPr id="407" name="Google Shape;407;p60"/>
          <p:cNvPicPr preferRelativeResize="0"/>
          <p:nvPr/>
        </p:nvPicPr>
        <p:blipFill>
          <a:blip r:embed="rId3">
            <a:alphaModFix/>
          </a:blip>
          <a:stretch>
            <a:fillRect/>
          </a:stretch>
        </p:blipFill>
        <p:spPr>
          <a:xfrm>
            <a:off x="557225" y="2301350"/>
            <a:ext cx="3409175" cy="2293225"/>
          </a:xfrm>
          <a:prstGeom prst="rect">
            <a:avLst/>
          </a:prstGeom>
          <a:noFill/>
          <a:ln>
            <a:noFill/>
          </a:ln>
        </p:spPr>
      </p:pic>
      <p:pic>
        <p:nvPicPr>
          <p:cNvPr id="408" name="Google Shape;408;p60"/>
          <p:cNvPicPr preferRelativeResize="0"/>
          <p:nvPr/>
        </p:nvPicPr>
        <p:blipFill>
          <a:blip r:embed="rId4">
            <a:alphaModFix/>
          </a:blip>
          <a:stretch>
            <a:fillRect/>
          </a:stretch>
        </p:blipFill>
        <p:spPr>
          <a:xfrm>
            <a:off x="5056750" y="2276925"/>
            <a:ext cx="3657150" cy="2342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414" name="Google Shape;414;p61"/>
          <p:cNvSpPr txBox="1"/>
          <p:nvPr/>
        </p:nvSpPr>
        <p:spPr>
          <a:xfrm>
            <a:off x="557225" y="1425175"/>
            <a:ext cx="8090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Variation du paramètre  Cf</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Cf=0.7</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                      Avant distortion </a:t>
            </a:r>
            <a:r>
              <a:rPr b="1" lang="en" sz="1700">
                <a:latin typeface="Lato"/>
                <a:ea typeface="Lato"/>
                <a:cs typeface="Lato"/>
                <a:sym typeface="Lato"/>
              </a:rPr>
              <a:t>								</a:t>
            </a:r>
            <a:r>
              <a:rPr lang="en" sz="1300">
                <a:latin typeface="Lato"/>
                <a:ea typeface="Lato"/>
                <a:cs typeface="Lato"/>
                <a:sym typeface="Lato"/>
              </a:rPr>
              <a:t>Après distortion</a:t>
            </a:r>
            <a:r>
              <a:rPr b="1" lang="en" sz="1700">
                <a:latin typeface="Lato"/>
                <a:ea typeface="Lato"/>
                <a:cs typeface="Lato"/>
                <a:sym typeface="Lato"/>
              </a:rPr>
              <a:t> </a:t>
            </a:r>
            <a:endParaRPr b="1" sz="1700">
              <a:latin typeface="Lato"/>
              <a:ea typeface="Lato"/>
              <a:cs typeface="Lato"/>
              <a:sym typeface="Lato"/>
            </a:endParaRPr>
          </a:p>
        </p:txBody>
      </p:sp>
      <p:pic>
        <p:nvPicPr>
          <p:cNvPr id="415" name="Google Shape;415;p61"/>
          <p:cNvPicPr preferRelativeResize="0"/>
          <p:nvPr/>
        </p:nvPicPr>
        <p:blipFill>
          <a:blip r:embed="rId3">
            <a:alphaModFix/>
          </a:blip>
          <a:stretch>
            <a:fillRect/>
          </a:stretch>
        </p:blipFill>
        <p:spPr>
          <a:xfrm>
            <a:off x="557229" y="2134078"/>
            <a:ext cx="3657149" cy="2416447"/>
          </a:xfrm>
          <a:prstGeom prst="rect">
            <a:avLst/>
          </a:prstGeom>
          <a:noFill/>
          <a:ln>
            <a:noFill/>
          </a:ln>
        </p:spPr>
      </p:pic>
      <p:pic>
        <p:nvPicPr>
          <p:cNvPr id="416" name="Google Shape;416;p61"/>
          <p:cNvPicPr preferRelativeResize="0"/>
          <p:nvPr/>
        </p:nvPicPr>
        <p:blipFill>
          <a:blip r:embed="rId4">
            <a:alphaModFix/>
          </a:blip>
          <a:stretch>
            <a:fillRect/>
          </a:stretch>
        </p:blipFill>
        <p:spPr>
          <a:xfrm>
            <a:off x="4872332" y="2170650"/>
            <a:ext cx="3774992" cy="234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à la Théorie des Jeux</a:t>
            </a:r>
            <a:endParaRPr/>
          </a:p>
        </p:txBody>
      </p:sp>
      <p:sp>
        <p:nvSpPr>
          <p:cNvPr id="111" name="Google Shape;111;p17"/>
          <p:cNvSpPr txBox="1"/>
          <p:nvPr/>
        </p:nvSpPr>
        <p:spPr>
          <a:xfrm>
            <a:off x="729450" y="1569175"/>
            <a:ext cx="73362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But:</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Anticiper les actions des autres joueurs (trouver un</a:t>
            </a:r>
            <a:r>
              <a:rPr lang="en" sz="1600">
                <a:latin typeface="Lato"/>
                <a:ea typeface="Lato"/>
                <a:cs typeface="Lato"/>
                <a:sym typeface="Lato"/>
              </a:rPr>
              <a:t>/</a:t>
            </a:r>
            <a:r>
              <a:rPr lang="en" sz="1600">
                <a:latin typeface="Lato"/>
                <a:ea typeface="Lato"/>
                <a:cs typeface="Lato"/>
                <a:sym typeface="Lato"/>
              </a:rPr>
              <a:t>des  équilibre(s))</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Construire la meilleure stratégie pour le système </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422" name="Google Shape;422;p62"/>
          <p:cNvSpPr txBox="1"/>
          <p:nvPr/>
        </p:nvSpPr>
        <p:spPr>
          <a:xfrm>
            <a:off x="557225" y="1425175"/>
            <a:ext cx="8090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Résultats: Free range</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423" name="Google Shape;423;p62"/>
          <p:cNvPicPr preferRelativeResize="0"/>
          <p:nvPr/>
        </p:nvPicPr>
        <p:blipFill>
          <a:blip r:embed="rId3">
            <a:alphaModFix/>
          </a:blip>
          <a:stretch>
            <a:fillRect/>
          </a:stretch>
        </p:blipFill>
        <p:spPr>
          <a:xfrm>
            <a:off x="230125" y="2219750"/>
            <a:ext cx="8610449" cy="2412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3"/>
          <p:cNvSpPr txBox="1"/>
          <p:nvPr>
            <p:ph type="title"/>
          </p:nvPr>
        </p:nvSpPr>
        <p:spPr>
          <a:xfrm>
            <a:off x="727650" y="587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artificielles</a:t>
            </a:r>
            <a:endParaRPr/>
          </a:p>
        </p:txBody>
      </p:sp>
      <p:sp>
        <p:nvSpPr>
          <p:cNvPr id="429" name="Google Shape;429;p63"/>
          <p:cNvSpPr txBox="1"/>
          <p:nvPr/>
        </p:nvSpPr>
        <p:spPr>
          <a:xfrm>
            <a:off x="557225" y="1425175"/>
            <a:ext cx="8090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Résultats: Restrained</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p:txBody>
      </p:sp>
      <p:pic>
        <p:nvPicPr>
          <p:cNvPr id="430" name="Google Shape;430;p63"/>
          <p:cNvPicPr preferRelativeResize="0"/>
          <p:nvPr/>
        </p:nvPicPr>
        <p:blipFill>
          <a:blip r:embed="rId3">
            <a:alphaModFix/>
          </a:blip>
          <a:stretch>
            <a:fillRect/>
          </a:stretch>
        </p:blipFill>
        <p:spPr>
          <a:xfrm>
            <a:off x="169802" y="2232300"/>
            <a:ext cx="8864947" cy="2375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7300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chemeClr val="accent3"/>
                </a:solidFill>
              </a:rPr>
              <a:t>3</a:t>
            </a:r>
            <a:r>
              <a:rPr lang="en" sz="3600">
                <a:solidFill>
                  <a:schemeClr val="accent3"/>
                </a:solidFill>
              </a:rPr>
              <a:t>- </a:t>
            </a:r>
            <a:r>
              <a:rPr lang="en" sz="3600">
                <a:solidFill>
                  <a:schemeClr val="accent3"/>
                </a:solidFill>
              </a:rPr>
              <a:t>SVM: données de fraude</a:t>
            </a:r>
            <a:endParaRPr>
              <a:solidFill>
                <a:schemeClr val="accent3"/>
              </a:solidFill>
            </a:endParaRPr>
          </a:p>
        </p:txBody>
      </p:sp>
      <p:sp>
        <p:nvSpPr>
          <p:cNvPr id="436" name="Google Shape;436;p64"/>
          <p:cNvSpPr txBox="1"/>
          <p:nvPr>
            <p:ph idx="2" type="body"/>
          </p:nvPr>
        </p:nvSpPr>
        <p:spPr>
          <a:xfrm>
            <a:off x="5166500" y="1633950"/>
            <a:ext cx="3370500" cy="1875600"/>
          </a:xfrm>
          <a:prstGeom prst="rect">
            <a:avLst/>
          </a:prstGeom>
        </p:spPr>
        <p:txBody>
          <a:bodyPr anchorCtr="0" anchor="t" bIns="91425" lIns="91425" spcFirstLastPara="1" rIns="91425" wrap="square" tIns="91425">
            <a:normAutofit lnSpcReduction="10000"/>
          </a:bodyPr>
          <a:lstStyle/>
          <a:p>
            <a:pPr indent="-349250" lvl="0" marL="457200" rtl="0" algn="l">
              <a:spcBef>
                <a:spcPts val="0"/>
              </a:spcBef>
              <a:spcAft>
                <a:spcPts val="0"/>
              </a:spcAft>
              <a:buClr>
                <a:schemeClr val="dk2"/>
              </a:buClr>
              <a:buSzPts val="1900"/>
              <a:buChar char="-"/>
            </a:pPr>
            <a:r>
              <a:rPr lang="en" sz="1900">
                <a:solidFill>
                  <a:schemeClr val="dk2"/>
                </a:solidFill>
              </a:rPr>
              <a:t>SVM linéaire</a:t>
            </a:r>
            <a:endParaRPr sz="1900">
              <a:solidFill>
                <a:schemeClr val="dk2"/>
              </a:solidFill>
            </a:endParaRPr>
          </a:p>
          <a:p>
            <a:pPr indent="0" lvl="0" marL="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SVM RBF</a:t>
            </a:r>
            <a:endParaRPr sz="1900">
              <a:solidFill>
                <a:schemeClr val="dk2"/>
              </a:solidFill>
            </a:endParaRPr>
          </a:p>
          <a:p>
            <a:pPr indent="0" lvl="0" marL="0" rtl="0" algn="l">
              <a:spcBef>
                <a:spcPts val="1200"/>
              </a:spcBef>
              <a:spcAft>
                <a:spcPts val="1200"/>
              </a:spcAft>
              <a:buNone/>
            </a:pPr>
            <a:r>
              <a:t/>
            </a:r>
            <a:endParaRPr sz="19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linéaire</a:t>
            </a:r>
            <a:endParaRPr/>
          </a:p>
        </p:txBody>
      </p:sp>
      <p:pic>
        <p:nvPicPr>
          <p:cNvPr id="442" name="Google Shape;442;p65"/>
          <p:cNvPicPr preferRelativeResize="0"/>
          <p:nvPr/>
        </p:nvPicPr>
        <p:blipFill>
          <a:blip r:embed="rId3">
            <a:alphaModFix/>
          </a:blip>
          <a:stretch>
            <a:fillRect/>
          </a:stretch>
        </p:blipFill>
        <p:spPr>
          <a:xfrm>
            <a:off x="1540088" y="1456675"/>
            <a:ext cx="6067425" cy="2971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linéaire</a:t>
            </a:r>
            <a:endParaRPr/>
          </a:p>
        </p:txBody>
      </p:sp>
      <p:pic>
        <p:nvPicPr>
          <p:cNvPr id="448" name="Google Shape;448;p66"/>
          <p:cNvPicPr preferRelativeResize="0"/>
          <p:nvPr/>
        </p:nvPicPr>
        <p:blipFill>
          <a:blip r:embed="rId3">
            <a:alphaModFix/>
          </a:blip>
          <a:stretch>
            <a:fillRect/>
          </a:stretch>
        </p:blipFill>
        <p:spPr>
          <a:xfrm>
            <a:off x="2005325" y="1318575"/>
            <a:ext cx="5136953" cy="363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7"/>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kernels</a:t>
            </a:r>
            <a:endParaRPr/>
          </a:p>
        </p:txBody>
      </p:sp>
      <p:pic>
        <p:nvPicPr>
          <p:cNvPr id="454" name="Google Shape;454;p67"/>
          <p:cNvPicPr preferRelativeResize="0"/>
          <p:nvPr/>
        </p:nvPicPr>
        <p:blipFill>
          <a:blip r:embed="rId3">
            <a:alphaModFix/>
          </a:blip>
          <a:stretch>
            <a:fillRect/>
          </a:stretch>
        </p:blipFill>
        <p:spPr>
          <a:xfrm>
            <a:off x="1945850" y="1330100"/>
            <a:ext cx="5255904" cy="363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8"/>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a:t>
            </a:r>
            <a:r>
              <a:rPr lang="en"/>
              <a:t>Baseline (caractéristiques)</a:t>
            </a:r>
            <a:endParaRPr/>
          </a:p>
        </p:txBody>
      </p:sp>
      <p:sp>
        <p:nvSpPr>
          <p:cNvPr id="460" name="Google Shape;460;p68"/>
          <p:cNvSpPr txBox="1"/>
          <p:nvPr>
            <p:ph idx="1" type="body"/>
          </p:nvPr>
        </p:nvSpPr>
        <p:spPr>
          <a:xfrm>
            <a:off x="729450" y="1358525"/>
            <a:ext cx="7688700" cy="318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Kernel: RBF (non linéaire)</a:t>
            </a:r>
            <a:endParaRPr sz="1800"/>
          </a:p>
          <a:p>
            <a:pPr indent="0" lvl="0" marL="9144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C = 10</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gamma = scale (1/(X.var()*n_features)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Feature engineering + config_1_2</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a:t>
            </a:r>
            <a:r>
              <a:rPr lang="en"/>
              <a:t>Baseline (résultats)</a:t>
            </a:r>
            <a:endParaRPr/>
          </a:p>
        </p:txBody>
      </p:sp>
      <p:pic>
        <p:nvPicPr>
          <p:cNvPr id="466" name="Google Shape;466;p69"/>
          <p:cNvPicPr preferRelativeResize="0"/>
          <p:nvPr/>
        </p:nvPicPr>
        <p:blipFill>
          <a:blip r:embed="rId3">
            <a:alphaModFix/>
          </a:blip>
          <a:stretch>
            <a:fillRect/>
          </a:stretch>
        </p:blipFill>
        <p:spPr>
          <a:xfrm>
            <a:off x="1610650" y="1653799"/>
            <a:ext cx="5926309" cy="29460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0"/>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Optimisation (effet de C)</a:t>
            </a:r>
            <a:endParaRPr/>
          </a:p>
        </p:txBody>
      </p:sp>
      <p:pic>
        <p:nvPicPr>
          <p:cNvPr id="472" name="Google Shape;472;p70"/>
          <p:cNvPicPr preferRelativeResize="0"/>
          <p:nvPr/>
        </p:nvPicPr>
        <p:blipFill>
          <a:blip r:embed="rId3">
            <a:alphaModFix/>
          </a:blip>
          <a:stretch>
            <a:fillRect/>
          </a:stretch>
        </p:blipFill>
        <p:spPr>
          <a:xfrm>
            <a:off x="2218250" y="1364600"/>
            <a:ext cx="4707505" cy="36380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Optimisation (effet de class weight)</a:t>
            </a:r>
            <a:endParaRPr/>
          </a:p>
        </p:txBody>
      </p:sp>
      <p:pic>
        <p:nvPicPr>
          <p:cNvPr id="478" name="Google Shape;478;p71"/>
          <p:cNvPicPr preferRelativeResize="0"/>
          <p:nvPr/>
        </p:nvPicPr>
        <p:blipFill>
          <a:blip r:embed="rId3">
            <a:alphaModFix/>
          </a:blip>
          <a:stretch>
            <a:fillRect/>
          </a:stretch>
        </p:blipFill>
        <p:spPr>
          <a:xfrm>
            <a:off x="1980763" y="1307075"/>
            <a:ext cx="5186085" cy="363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à la Théorie des Jeux: exemple</a:t>
            </a:r>
            <a:endParaRPr/>
          </a:p>
        </p:txBody>
      </p:sp>
      <p:pic>
        <p:nvPicPr>
          <p:cNvPr id="117" name="Google Shape;117;p18"/>
          <p:cNvPicPr preferRelativeResize="0"/>
          <p:nvPr/>
        </p:nvPicPr>
        <p:blipFill>
          <a:blip r:embed="rId3">
            <a:alphaModFix/>
          </a:blip>
          <a:stretch>
            <a:fillRect/>
          </a:stretch>
        </p:blipFill>
        <p:spPr>
          <a:xfrm>
            <a:off x="207663" y="1886575"/>
            <a:ext cx="8728675" cy="2509000"/>
          </a:xfrm>
          <a:prstGeom prst="rect">
            <a:avLst/>
          </a:prstGeom>
          <a:noFill/>
          <a:ln>
            <a:noFill/>
          </a:ln>
        </p:spPr>
      </p:pic>
      <p:sp>
        <p:nvSpPr>
          <p:cNvPr id="118" name="Google Shape;118;p18"/>
          <p:cNvSpPr txBox="1"/>
          <p:nvPr/>
        </p:nvSpPr>
        <p:spPr>
          <a:xfrm>
            <a:off x="3172200" y="4395575"/>
            <a:ext cx="28032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latin typeface="Lato"/>
                <a:ea typeface="Lato"/>
                <a:cs typeface="Lato"/>
                <a:sym typeface="Lato"/>
              </a:rPr>
              <a:t>Dilemme du prisonnier</a:t>
            </a:r>
            <a:endParaRPr sz="1600">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2"/>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Optimisation (effet de gamma)</a:t>
            </a:r>
            <a:endParaRPr/>
          </a:p>
        </p:txBody>
      </p:sp>
      <p:pic>
        <p:nvPicPr>
          <p:cNvPr id="484" name="Google Shape;484;p72"/>
          <p:cNvPicPr preferRelativeResize="0"/>
          <p:nvPr/>
        </p:nvPicPr>
        <p:blipFill>
          <a:blip r:embed="rId3">
            <a:alphaModFix/>
          </a:blip>
          <a:stretch>
            <a:fillRect/>
          </a:stretch>
        </p:blipFill>
        <p:spPr>
          <a:xfrm>
            <a:off x="2002275" y="1330075"/>
            <a:ext cx="5143061" cy="3638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3"/>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Optimisation (config_1_2, feature_set_4)</a:t>
            </a:r>
            <a:endParaRPr/>
          </a:p>
        </p:txBody>
      </p:sp>
      <p:pic>
        <p:nvPicPr>
          <p:cNvPr id="490" name="Google Shape;490;p73"/>
          <p:cNvPicPr preferRelativeResize="0"/>
          <p:nvPr/>
        </p:nvPicPr>
        <p:blipFill>
          <a:blip r:embed="rId3">
            <a:alphaModFix/>
          </a:blip>
          <a:stretch>
            <a:fillRect/>
          </a:stretch>
        </p:blipFill>
        <p:spPr>
          <a:xfrm>
            <a:off x="1628775" y="1933575"/>
            <a:ext cx="5886450" cy="3119075"/>
          </a:xfrm>
          <a:prstGeom prst="rect">
            <a:avLst/>
          </a:prstGeom>
          <a:noFill/>
          <a:ln>
            <a:noFill/>
          </a:ln>
        </p:spPr>
      </p:pic>
      <p:sp>
        <p:nvSpPr>
          <p:cNvPr id="491" name="Google Shape;491;p73"/>
          <p:cNvSpPr txBox="1"/>
          <p:nvPr>
            <p:ph idx="1" type="body"/>
          </p:nvPr>
        </p:nvSpPr>
        <p:spPr>
          <a:xfrm>
            <a:off x="729450" y="1358525"/>
            <a:ext cx="7688700" cy="318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Feature_set_4: les 15 meilleurs attributs</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4"/>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Optimisation (config_1_1, feature_set_6)</a:t>
            </a:r>
            <a:endParaRPr/>
          </a:p>
        </p:txBody>
      </p:sp>
      <p:pic>
        <p:nvPicPr>
          <p:cNvPr id="497" name="Google Shape;497;p74"/>
          <p:cNvPicPr preferRelativeResize="0"/>
          <p:nvPr/>
        </p:nvPicPr>
        <p:blipFill>
          <a:blip r:embed="rId3">
            <a:alphaModFix/>
          </a:blip>
          <a:stretch>
            <a:fillRect/>
          </a:stretch>
        </p:blipFill>
        <p:spPr>
          <a:xfrm>
            <a:off x="2026683" y="2100200"/>
            <a:ext cx="5094230" cy="2302125"/>
          </a:xfrm>
          <a:prstGeom prst="rect">
            <a:avLst/>
          </a:prstGeom>
          <a:noFill/>
          <a:ln>
            <a:noFill/>
          </a:ln>
        </p:spPr>
      </p:pic>
      <p:sp>
        <p:nvSpPr>
          <p:cNvPr id="498" name="Google Shape;498;p74"/>
          <p:cNvSpPr txBox="1"/>
          <p:nvPr>
            <p:ph idx="1" type="body"/>
          </p:nvPr>
        </p:nvSpPr>
        <p:spPr>
          <a:xfrm>
            <a:off x="729450" y="1358525"/>
            <a:ext cx="7688700" cy="318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Feature_set_6: 13 meilleurs attributs + one_hot_encoding (category)</a:t>
            </a:r>
            <a:endParaRPr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5"/>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Optimisation (gamma, C tuning)</a:t>
            </a:r>
            <a:endParaRPr/>
          </a:p>
        </p:txBody>
      </p:sp>
      <p:pic>
        <p:nvPicPr>
          <p:cNvPr id="504" name="Google Shape;504;p75"/>
          <p:cNvPicPr preferRelativeResize="0"/>
          <p:nvPr/>
        </p:nvPicPr>
        <p:blipFill>
          <a:blip r:embed="rId3">
            <a:alphaModFix/>
          </a:blip>
          <a:stretch>
            <a:fillRect/>
          </a:stretch>
        </p:blipFill>
        <p:spPr>
          <a:xfrm>
            <a:off x="152400" y="2216100"/>
            <a:ext cx="8839201" cy="190181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6"/>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a:t>
            </a:r>
            <a:r>
              <a:rPr lang="en"/>
              <a:t>Résultats (validation)</a:t>
            </a:r>
            <a:endParaRPr/>
          </a:p>
        </p:txBody>
      </p:sp>
      <p:pic>
        <p:nvPicPr>
          <p:cNvPr id="510" name="Google Shape;510;p76"/>
          <p:cNvPicPr preferRelativeResize="0"/>
          <p:nvPr/>
        </p:nvPicPr>
        <p:blipFill>
          <a:blip r:embed="rId3">
            <a:alphaModFix/>
          </a:blip>
          <a:stretch>
            <a:fillRect/>
          </a:stretch>
        </p:blipFill>
        <p:spPr>
          <a:xfrm>
            <a:off x="1435313" y="1606250"/>
            <a:ext cx="6276975" cy="3057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7"/>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Résultats (Test)</a:t>
            </a:r>
            <a:endParaRPr/>
          </a:p>
        </p:txBody>
      </p:sp>
      <p:pic>
        <p:nvPicPr>
          <p:cNvPr id="516" name="Google Shape;516;p77"/>
          <p:cNvPicPr preferRelativeResize="0"/>
          <p:nvPr/>
        </p:nvPicPr>
        <p:blipFill>
          <a:blip r:embed="rId3">
            <a:alphaModFix/>
          </a:blip>
          <a:stretch>
            <a:fillRect/>
          </a:stretch>
        </p:blipFill>
        <p:spPr>
          <a:xfrm>
            <a:off x="1563900" y="1594725"/>
            <a:ext cx="6019800" cy="3057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8"/>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 RBF: Résultats (Test)</a:t>
            </a:r>
            <a:endParaRPr/>
          </a:p>
        </p:txBody>
      </p:sp>
      <p:pic>
        <p:nvPicPr>
          <p:cNvPr id="522" name="Google Shape;522;p78"/>
          <p:cNvPicPr preferRelativeResize="0"/>
          <p:nvPr/>
        </p:nvPicPr>
        <p:blipFill>
          <a:blip r:embed="rId3">
            <a:alphaModFix/>
          </a:blip>
          <a:stretch>
            <a:fillRect/>
          </a:stretch>
        </p:blipFill>
        <p:spPr>
          <a:xfrm>
            <a:off x="2630063" y="1330100"/>
            <a:ext cx="3883878" cy="36379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9"/>
          <p:cNvSpPr txBox="1"/>
          <p:nvPr>
            <p:ph type="title"/>
          </p:nvPr>
        </p:nvSpPr>
        <p:spPr>
          <a:xfrm>
            <a:off x="-792150" y="2583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a:t>
            </a:r>
            <a:endParaRPr/>
          </a:p>
        </p:txBody>
      </p:sp>
      <p:pic>
        <p:nvPicPr>
          <p:cNvPr id="528" name="Google Shape;528;p79"/>
          <p:cNvPicPr preferRelativeResize="0"/>
          <p:nvPr/>
        </p:nvPicPr>
        <p:blipFill>
          <a:blip r:embed="rId3">
            <a:alphaModFix/>
          </a:blip>
          <a:stretch>
            <a:fillRect/>
          </a:stretch>
        </p:blipFill>
        <p:spPr>
          <a:xfrm>
            <a:off x="152400" y="1836400"/>
            <a:ext cx="8839199" cy="267608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0"/>
          <p:cNvSpPr txBox="1"/>
          <p:nvPr>
            <p:ph type="title"/>
          </p:nvPr>
        </p:nvSpPr>
        <p:spPr>
          <a:xfrm>
            <a:off x="729450" y="665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 (variance)</a:t>
            </a:r>
            <a:endParaRPr/>
          </a:p>
        </p:txBody>
      </p:sp>
      <p:sp>
        <p:nvSpPr>
          <p:cNvPr id="534" name="Google Shape;534;p80"/>
          <p:cNvSpPr txBox="1"/>
          <p:nvPr>
            <p:ph idx="1" type="body"/>
          </p:nvPr>
        </p:nvSpPr>
        <p:spPr>
          <a:xfrm>
            <a:off x="729450" y="1358525"/>
            <a:ext cx="7688700" cy="318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XGBoost</a:t>
            </a:r>
            <a:r>
              <a:rPr lang="en" sz="1800"/>
              <a:t>: 5.98</a:t>
            </a:r>
            <a:endParaRPr sz="1800"/>
          </a:p>
          <a:p>
            <a:pPr indent="0" lvl="0" marL="9144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Random Forest:  3.79</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Neural Networks: 3.60</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Support Vector Machines: 2.29</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1"/>
          <p:cNvSpPr txBox="1"/>
          <p:nvPr>
            <p:ph type="title"/>
          </p:nvPr>
        </p:nvSpPr>
        <p:spPr>
          <a:xfrm>
            <a:off x="730000" y="1318650"/>
            <a:ext cx="3300900" cy="16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solidFill>
                  <a:schemeClr val="accent3"/>
                </a:solidFill>
              </a:rPr>
              <a:t>4</a:t>
            </a:r>
            <a:r>
              <a:rPr lang="en" sz="3600">
                <a:solidFill>
                  <a:schemeClr val="accent3"/>
                </a:solidFill>
              </a:rPr>
              <a:t> </a:t>
            </a:r>
            <a:r>
              <a:rPr lang="en" sz="3600">
                <a:solidFill>
                  <a:schemeClr val="accent3"/>
                </a:solidFill>
              </a:rPr>
              <a:t>Adversarial SVM: données de fraude</a:t>
            </a:r>
            <a:endParaRPr>
              <a:solidFill>
                <a:schemeClr val="accent3"/>
              </a:solidFill>
            </a:endParaRPr>
          </a:p>
        </p:txBody>
      </p:sp>
      <p:sp>
        <p:nvSpPr>
          <p:cNvPr id="540" name="Google Shape;540;p8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2"/>
              </a:buClr>
              <a:buSzPts val="1900"/>
              <a:buChar char="-"/>
            </a:pPr>
            <a:r>
              <a:rPr lang="en" sz="1900">
                <a:solidFill>
                  <a:schemeClr val="dk2"/>
                </a:solidFill>
              </a:rPr>
              <a:t>Hypothèses</a:t>
            </a:r>
            <a:endParaRPr sz="1900">
              <a:solidFill>
                <a:schemeClr val="dk2"/>
              </a:solidFill>
            </a:endParaRPr>
          </a:p>
          <a:p>
            <a:pPr indent="0" lvl="0" marL="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Approches</a:t>
            </a:r>
            <a:endParaRPr sz="1900">
              <a:solidFill>
                <a:schemeClr val="dk2"/>
              </a:solidFill>
            </a:endParaRPr>
          </a:p>
          <a:p>
            <a:pPr indent="0" lvl="0" marL="457200" rtl="0" algn="l">
              <a:spcBef>
                <a:spcPts val="1200"/>
              </a:spcBef>
              <a:spcAft>
                <a:spcPts val="0"/>
              </a:spcAft>
              <a:buNone/>
            </a:pPr>
            <a:r>
              <a:t/>
            </a:r>
            <a:endParaRPr sz="1900">
              <a:solidFill>
                <a:schemeClr val="dk2"/>
              </a:solidFill>
            </a:endParaRPr>
          </a:p>
          <a:p>
            <a:pPr indent="-349250" lvl="0" marL="457200" rtl="0" algn="l">
              <a:spcBef>
                <a:spcPts val="1200"/>
              </a:spcBef>
              <a:spcAft>
                <a:spcPts val="0"/>
              </a:spcAft>
              <a:buClr>
                <a:schemeClr val="dk2"/>
              </a:buClr>
              <a:buSzPts val="1900"/>
              <a:buChar char="-"/>
            </a:pPr>
            <a:r>
              <a:rPr lang="en" sz="1900">
                <a:solidFill>
                  <a:schemeClr val="dk2"/>
                </a:solidFill>
              </a:rPr>
              <a:t>Résultats</a:t>
            </a:r>
            <a:endParaRPr sz="19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L'intérêt de la Théorie des Jeux</a:t>
            </a:r>
            <a:endParaRPr/>
          </a:p>
        </p:txBody>
      </p:sp>
      <p:sp>
        <p:nvSpPr>
          <p:cNvPr id="124" name="Google Shape;124;p19"/>
          <p:cNvSpPr txBox="1"/>
          <p:nvPr/>
        </p:nvSpPr>
        <p:spPr>
          <a:xfrm>
            <a:off x="729450" y="1569175"/>
            <a:ext cx="73362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Problématique</a:t>
            </a:r>
            <a:r>
              <a:rPr lang="en" sz="1600">
                <a:latin typeface="Lato"/>
                <a:ea typeface="Lato"/>
                <a:cs typeface="Lato"/>
                <a:sym typeface="Lato"/>
              </a:rPr>
              <a:t>: comportement de fraudeur dynamique</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 </a:t>
            </a:r>
            <a:r>
              <a:rPr lang="en" sz="1600">
                <a:latin typeface="Lato"/>
                <a:ea typeface="Lato"/>
                <a:cs typeface="Lato"/>
                <a:sym typeface="Lato"/>
              </a:rPr>
              <a:t>Solution 1: couvrir toutes les vulnérabilités du système?</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Incapacité de couvrir toutes les vulnérabilités</a:t>
            </a:r>
            <a:endParaRPr sz="1600">
              <a:latin typeface="Lato"/>
              <a:ea typeface="Lato"/>
              <a:cs typeface="Lato"/>
              <a:sym typeface="Lato"/>
            </a:endParaRPr>
          </a:p>
          <a:p>
            <a:pPr indent="0" lvl="0" marL="914400" rtl="0" algn="l">
              <a:spcBef>
                <a:spcPts val="0"/>
              </a:spcBef>
              <a:spcAft>
                <a:spcPts val="0"/>
              </a:spcAft>
              <a:buNone/>
            </a:pPr>
            <a:r>
              <a:rPr lang="en" sz="1600">
                <a:latin typeface="Lato"/>
                <a:ea typeface="Lato"/>
                <a:cs typeface="Lato"/>
                <a:sym typeface="Lato"/>
              </a:rPr>
              <a:t>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Si on couvre la majorité des vulnérabilités n’importe comment: chute de précision (système qui est trop paranoïaque)</a:t>
            </a:r>
            <a:endParaRPr sz="1600">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2"/>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Hypothèses (choix des attributs)</a:t>
            </a:r>
            <a:endParaRPr/>
          </a:p>
        </p:txBody>
      </p:sp>
      <p:sp>
        <p:nvSpPr>
          <p:cNvPr id="546" name="Google Shape;546;p82"/>
          <p:cNvSpPr txBox="1"/>
          <p:nvPr>
            <p:ph idx="1" type="body"/>
          </p:nvPr>
        </p:nvSpPr>
        <p:spPr>
          <a:xfrm>
            <a:off x="727650" y="2730100"/>
            <a:ext cx="7688700" cy="21258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Attributs immuables: age (dob), genre (gender), </a:t>
            </a:r>
            <a:r>
              <a:rPr lang="en" sz="2100"/>
              <a:t>montants moyens des dépenses (avg_*)</a:t>
            </a:r>
            <a:endParaRPr sz="2100"/>
          </a:p>
          <a:p>
            <a:pPr indent="-361950" lvl="0" marL="457200" rtl="0" algn="l">
              <a:spcBef>
                <a:spcPts val="0"/>
              </a:spcBef>
              <a:spcAft>
                <a:spcPts val="0"/>
              </a:spcAft>
              <a:buSzPts val="2100"/>
              <a:buChar char="-"/>
            </a:pPr>
            <a:r>
              <a:rPr lang="en" sz="2100"/>
              <a:t>Attributs affectés: montant (amt), heure (hour)</a:t>
            </a:r>
            <a:endParaRPr sz="2100"/>
          </a:p>
          <a:p>
            <a:pPr indent="-361950" lvl="0" marL="457200" rtl="0" algn="l">
              <a:spcBef>
                <a:spcPts val="0"/>
              </a:spcBef>
              <a:spcAft>
                <a:spcPts val="0"/>
              </a:spcAft>
              <a:buSzPts val="2100"/>
              <a:buChar char="-"/>
            </a:pPr>
            <a:r>
              <a:rPr lang="en" sz="2100"/>
              <a:t>Attributs non affectés: écart de </a:t>
            </a:r>
            <a:r>
              <a:rPr lang="en" sz="2100"/>
              <a:t>dépense</a:t>
            </a:r>
            <a:r>
              <a:rPr lang="en" sz="2100"/>
              <a:t> par rapport à ‘amt’ (delta_*), delta_time, </a:t>
            </a:r>
            <a:r>
              <a:rPr lang="en" sz="2100"/>
              <a:t>catégorie (x0_*)</a:t>
            </a:r>
            <a:r>
              <a:rPr lang="en" sz="2100"/>
              <a:t> </a:t>
            </a:r>
            <a:endParaRPr sz="2100"/>
          </a:p>
        </p:txBody>
      </p:sp>
      <p:pic>
        <p:nvPicPr>
          <p:cNvPr id="547" name="Google Shape;547;p82"/>
          <p:cNvPicPr preferRelativeResize="0"/>
          <p:nvPr/>
        </p:nvPicPr>
        <p:blipFill>
          <a:blip r:embed="rId3">
            <a:alphaModFix/>
          </a:blip>
          <a:stretch>
            <a:fillRect/>
          </a:stretch>
        </p:blipFill>
        <p:spPr>
          <a:xfrm>
            <a:off x="193675" y="1355450"/>
            <a:ext cx="8756625" cy="1206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3"/>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Hypothèses (choix des attributs)</a:t>
            </a:r>
            <a:endParaRPr/>
          </a:p>
        </p:txBody>
      </p:sp>
      <p:pic>
        <p:nvPicPr>
          <p:cNvPr id="553" name="Google Shape;553;p83"/>
          <p:cNvPicPr preferRelativeResize="0"/>
          <p:nvPr/>
        </p:nvPicPr>
        <p:blipFill>
          <a:blip r:embed="rId3">
            <a:alphaModFix/>
          </a:blip>
          <a:stretch>
            <a:fillRect/>
          </a:stretch>
        </p:blipFill>
        <p:spPr>
          <a:xfrm>
            <a:off x="644738" y="1340075"/>
            <a:ext cx="7858125" cy="3571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4"/>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Hypothèses (approche min-max sur plusieurs tours)</a:t>
            </a:r>
            <a:endParaRPr/>
          </a:p>
        </p:txBody>
      </p:sp>
      <p:pic>
        <p:nvPicPr>
          <p:cNvPr id="559" name="Google Shape;559;p84"/>
          <p:cNvPicPr preferRelativeResize="0"/>
          <p:nvPr/>
        </p:nvPicPr>
        <p:blipFill>
          <a:blip r:embed="rId3">
            <a:alphaModFix/>
          </a:blip>
          <a:stretch>
            <a:fillRect/>
          </a:stretch>
        </p:blipFill>
        <p:spPr>
          <a:xfrm>
            <a:off x="152400" y="1326975"/>
            <a:ext cx="8752630" cy="3664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5"/>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a:t>
            </a:r>
            <a:r>
              <a:rPr lang="en"/>
              <a:t>Génération</a:t>
            </a:r>
            <a:r>
              <a:rPr lang="en"/>
              <a:t> des attaques)</a:t>
            </a:r>
            <a:endParaRPr/>
          </a:p>
        </p:txBody>
      </p:sp>
      <p:sp>
        <p:nvSpPr>
          <p:cNvPr id="565" name="Google Shape;565;p85"/>
          <p:cNvSpPr txBox="1"/>
          <p:nvPr>
            <p:ph idx="1" type="body"/>
          </p:nvPr>
        </p:nvSpPr>
        <p:spPr>
          <a:xfrm>
            <a:off x="671925" y="1578725"/>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Approche naive: la plus efficace</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Descente de gradient: moins efficace</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Algorithme génetique: complexité temps importante</a:t>
            </a:r>
            <a:endParaRPr sz="2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(approche naive, Cf=0.1)</a:t>
            </a:r>
            <a:endParaRPr/>
          </a:p>
        </p:txBody>
      </p:sp>
      <p:sp>
        <p:nvSpPr>
          <p:cNvPr id="571" name="Google Shape;571;p86"/>
          <p:cNvSpPr txBox="1"/>
          <p:nvPr>
            <p:ph idx="1" type="body"/>
          </p:nvPr>
        </p:nvSpPr>
        <p:spPr>
          <a:xfrm>
            <a:off x="729450" y="1371600"/>
            <a:ext cx="7688700" cy="53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Loss ajouté: 6178.43</a:t>
            </a:r>
            <a:endParaRPr sz="2100"/>
          </a:p>
        </p:txBody>
      </p:sp>
      <p:pic>
        <p:nvPicPr>
          <p:cNvPr id="572" name="Google Shape;572;p86"/>
          <p:cNvPicPr preferRelativeResize="0"/>
          <p:nvPr/>
        </p:nvPicPr>
        <p:blipFill>
          <a:blip r:embed="rId3">
            <a:alphaModFix/>
          </a:blip>
          <a:stretch>
            <a:fillRect/>
          </a:stretch>
        </p:blipFill>
        <p:spPr>
          <a:xfrm>
            <a:off x="2271013" y="2013175"/>
            <a:ext cx="4601970" cy="2931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7"/>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a:t>
            </a:r>
            <a:r>
              <a:rPr lang="en"/>
              <a:t>algorithme génetique</a:t>
            </a:r>
            <a:r>
              <a:rPr lang="en"/>
              <a:t>, Cf=0.1)</a:t>
            </a:r>
            <a:endParaRPr/>
          </a:p>
        </p:txBody>
      </p:sp>
      <p:sp>
        <p:nvSpPr>
          <p:cNvPr id="578" name="Google Shape;578;p87"/>
          <p:cNvSpPr txBox="1"/>
          <p:nvPr>
            <p:ph idx="1" type="body"/>
          </p:nvPr>
        </p:nvSpPr>
        <p:spPr>
          <a:xfrm>
            <a:off x="729450" y="1371600"/>
            <a:ext cx="7688700" cy="53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Loss ajouté: </a:t>
            </a:r>
            <a:r>
              <a:rPr lang="en" sz="2100"/>
              <a:t>4012.51</a:t>
            </a:r>
            <a:endParaRPr sz="2100"/>
          </a:p>
        </p:txBody>
      </p:sp>
      <p:pic>
        <p:nvPicPr>
          <p:cNvPr id="579" name="Google Shape;579;p87"/>
          <p:cNvPicPr preferRelativeResize="0"/>
          <p:nvPr/>
        </p:nvPicPr>
        <p:blipFill>
          <a:blip r:embed="rId3">
            <a:alphaModFix/>
          </a:blip>
          <a:stretch>
            <a:fillRect/>
          </a:stretch>
        </p:blipFill>
        <p:spPr>
          <a:xfrm>
            <a:off x="4763776" y="2090725"/>
            <a:ext cx="3940425" cy="2661750"/>
          </a:xfrm>
          <a:prstGeom prst="rect">
            <a:avLst/>
          </a:prstGeom>
          <a:noFill/>
          <a:ln>
            <a:noFill/>
          </a:ln>
        </p:spPr>
      </p:pic>
      <p:pic>
        <p:nvPicPr>
          <p:cNvPr id="580" name="Google Shape;580;p87"/>
          <p:cNvPicPr preferRelativeResize="0"/>
          <p:nvPr/>
        </p:nvPicPr>
        <p:blipFill>
          <a:blip r:embed="rId4">
            <a:alphaModFix/>
          </a:blip>
          <a:stretch>
            <a:fillRect/>
          </a:stretch>
        </p:blipFill>
        <p:spPr>
          <a:xfrm>
            <a:off x="348025" y="2090725"/>
            <a:ext cx="3760175" cy="2552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8"/>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a:t>
            </a:r>
            <a:r>
              <a:rPr lang="en"/>
              <a:t>descente de gradient</a:t>
            </a:r>
            <a:r>
              <a:rPr lang="en"/>
              <a:t>, Cf=0.1)</a:t>
            </a:r>
            <a:endParaRPr/>
          </a:p>
        </p:txBody>
      </p:sp>
      <p:sp>
        <p:nvSpPr>
          <p:cNvPr id="586" name="Google Shape;586;p88"/>
          <p:cNvSpPr txBox="1"/>
          <p:nvPr>
            <p:ph idx="1" type="body"/>
          </p:nvPr>
        </p:nvSpPr>
        <p:spPr>
          <a:xfrm>
            <a:off x="729450" y="1371600"/>
            <a:ext cx="7688700" cy="53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Loss ajouté: </a:t>
            </a:r>
            <a:r>
              <a:rPr lang="en" sz="2100"/>
              <a:t>3242.78</a:t>
            </a:r>
            <a:endParaRPr sz="2100"/>
          </a:p>
        </p:txBody>
      </p:sp>
      <p:pic>
        <p:nvPicPr>
          <p:cNvPr id="587" name="Google Shape;587;p88"/>
          <p:cNvPicPr preferRelativeResize="0"/>
          <p:nvPr/>
        </p:nvPicPr>
        <p:blipFill>
          <a:blip r:embed="rId3">
            <a:alphaModFix/>
          </a:blip>
          <a:stretch>
            <a:fillRect/>
          </a:stretch>
        </p:blipFill>
        <p:spPr>
          <a:xfrm>
            <a:off x="175400" y="2090725"/>
            <a:ext cx="3862700" cy="2390575"/>
          </a:xfrm>
          <a:prstGeom prst="rect">
            <a:avLst/>
          </a:prstGeom>
          <a:noFill/>
          <a:ln>
            <a:noFill/>
          </a:ln>
        </p:spPr>
      </p:pic>
      <p:pic>
        <p:nvPicPr>
          <p:cNvPr id="588" name="Google Shape;588;p88"/>
          <p:cNvPicPr preferRelativeResize="0"/>
          <p:nvPr/>
        </p:nvPicPr>
        <p:blipFill>
          <a:blip r:embed="rId4">
            <a:alphaModFix/>
          </a:blip>
          <a:stretch>
            <a:fillRect/>
          </a:stretch>
        </p:blipFill>
        <p:spPr>
          <a:xfrm>
            <a:off x="4614175" y="2174250"/>
            <a:ext cx="3660825" cy="2500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9"/>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(approche naive, Cd=0.9)</a:t>
            </a:r>
            <a:endParaRPr/>
          </a:p>
        </p:txBody>
      </p:sp>
      <p:sp>
        <p:nvSpPr>
          <p:cNvPr id="594" name="Google Shape;594;p89"/>
          <p:cNvSpPr txBox="1"/>
          <p:nvPr>
            <p:ph idx="1" type="body"/>
          </p:nvPr>
        </p:nvSpPr>
        <p:spPr>
          <a:xfrm>
            <a:off x="729450" y="1371600"/>
            <a:ext cx="7688700" cy="53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Loss ajouté: 1619.59</a:t>
            </a:r>
            <a:endParaRPr sz="2100"/>
          </a:p>
        </p:txBody>
      </p:sp>
      <p:pic>
        <p:nvPicPr>
          <p:cNvPr id="595" name="Google Shape;595;p89"/>
          <p:cNvPicPr preferRelativeResize="0"/>
          <p:nvPr/>
        </p:nvPicPr>
        <p:blipFill>
          <a:blip r:embed="rId3">
            <a:alphaModFix/>
          </a:blip>
          <a:stretch>
            <a:fillRect/>
          </a:stretch>
        </p:blipFill>
        <p:spPr>
          <a:xfrm>
            <a:off x="2444088" y="2001675"/>
            <a:ext cx="4259420" cy="2931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0"/>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(algorithme génetique, Cd=0.9)</a:t>
            </a:r>
            <a:endParaRPr/>
          </a:p>
        </p:txBody>
      </p:sp>
      <p:sp>
        <p:nvSpPr>
          <p:cNvPr id="601" name="Google Shape;601;p90"/>
          <p:cNvSpPr txBox="1"/>
          <p:nvPr>
            <p:ph idx="1" type="body"/>
          </p:nvPr>
        </p:nvSpPr>
        <p:spPr>
          <a:xfrm>
            <a:off x="729450" y="1371600"/>
            <a:ext cx="7688700" cy="53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Loss ajouté: 1042.63</a:t>
            </a:r>
            <a:endParaRPr sz="2100"/>
          </a:p>
        </p:txBody>
      </p:sp>
      <p:pic>
        <p:nvPicPr>
          <p:cNvPr id="602" name="Google Shape;602;p90"/>
          <p:cNvPicPr preferRelativeResize="0"/>
          <p:nvPr/>
        </p:nvPicPr>
        <p:blipFill>
          <a:blip r:embed="rId3">
            <a:alphaModFix/>
          </a:blip>
          <a:stretch>
            <a:fillRect/>
          </a:stretch>
        </p:blipFill>
        <p:spPr>
          <a:xfrm>
            <a:off x="152400" y="2059200"/>
            <a:ext cx="4458975" cy="2895729"/>
          </a:xfrm>
          <a:prstGeom prst="rect">
            <a:avLst/>
          </a:prstGeom>
          <a:noFill/>
          <a:ln>
            <a:noFill/>
          </a:ln>
        </p:spPr>
      </p:pic>
      <p:pic>
        <p:nvPicPr>
          <p:cNvPr id="603" name="Google Shape;603;p90"/>
          <p:cNvPicPr preferRelativeResize="0"/>
          <p:nvPr/>
        </p:nvPicPr>
        <p:blipFill>
          <a:blip r:embed="rId4">
            <a:alphaModFix/>
          </a:blip>
          <a:stretch>
            <a:fillRect/>
          </a:stretch>
        </p:blipFill>
        <p:spPr>
          <a:xfrm>
            <a:off x="4763775" y="2059200"/>
            <a:ext cx="4227825" cy="280945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1"/>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(descente de gradient, Cd=0.9)</a:t>
            </a:r>
            <a:endParaRPr/>
          </a:p>
        </p:txBody>
      </p:sp>
      <p:sp>
        <p:nvSpPr>
          <p:cNvPr id="609" name="Google Shape;609;p91"/>
          <p:cNvSpPr txBox="1"/>
          <p:nvPr>
            <p:ph idx="1" type="body"/>
          </p:nvPr>
        </p:nvSpPr>
        <p:spPr>
          <a:xfrm>
            <a:off x="729450" y="1371600"/>
            <a:ext cx="7688700" cy="535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Loss ajouté: 995.01</a:t>
            </a:r>
            <a:endParaRPr sz="2100"/>
          </a:p>
        </p:txBody>
      </p:sp>
      <p:pic>
        <p:nvPicPr>
          <p:cNvPr id="610" name="Google Shape;610;p91"/>
          <p:cNvPicPr preferRelativeResize="0"/>
          <p:nvPr/>
        </p:nvPicPr>
        <p:blipFill>
          <a:blip r:embed="rId3">
            <a:alphaModFix/>
          </a:blip>
          <a:stretch>
            <a:fillRect/>
          </a:stretch>
        </p:blipFill>
        <p:spPr>
          <a:xfrm>
            <a:off x="152400" y="2059200"/>
            <a:ext cx="4309374" cy="2860722"/>
          </a:xfrm>
          <a:prstGeom prst="rect">
            <a:avLst/>
          </a:prstGeom>
          <a:noFill/>
          <a:ln>
            <a:noFill/>
          </a:ln>
        </p:spPr>
      </p:pic>
      <p:pic>
        <p:nvPicPr>
          <p:cNvPr id="611" name="Google Shape;611;p91"/>
          <p:cNvPicPr preferRelativeResize="0"/>
          <p:nvPr/>
        </p:nvPicPr>
        <p:blipFill>
          <a:blip r:embed="rId4">
            <a:alphaModFix/>
          </a:blip>
          <a:stretch>
            <a:fillRect/>
          </a:stretch>
        </p:blipFill>
        <p:spPr>
          <a:xfrm>
            <a:off x="4614174" y="2059200"/>
            <a:ext cx="4340642" cy="293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L'intérêt de la Théorie des Jeux</a:t>
            </a:r>
            <a:endParaRPr/>
          </a:p>
        </p:txBody>
      </p:sp>
      <p:sp>
        <p:nvSpPr>
          <p:cNvPr id="130" name="Google Shape;130;p20"/>
          <p:cNvSpPr txBox="1"/>
          <p:nvPr/>
        </p:nvSpPr>
        <p:spPr>
          <a:xfrm>
            <a:off x="729450" y="1569175"/>
            <a:ext cx="73362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Solution 2: anticiper les vulnérabilités qui peuvent être exploités</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Les motivation du fraudeur: gagner plus d’argent </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Que peut faire le fraudeur: choisir le montant,  il ne peut pas changer </a:t>
            </a:r>
            <a:r>
              <a:rPr lang="en" sz="1600">
                <a:latin typeface="Lato"/>
                <a:ea typeface="Lato"/>
                <a:cs typeface="Lato"/>
                <a:sym typeface="Lato"/>
              </a:rPr>
              <a:t>âge</a:t>
            </a:r>
            <a:r>
              <a:rPr lang="en" sz="1600">
                <a:latin typeface="Lato"/>
                <a:ea typeface="Lato"/>
                <a:cs typeface="Lato"/>
                <a:sym typeface="Lato"/>
              </a:rPr>
              <a:t>/historique/genre </a:t>
            </a:r>
            <a:r>
              <a:rPr lang="en" sz="1600">
                <a:latin typeface="Lato"/>
                <a:ea typeface="Lato"/>
                <a:cs typeface="Lato"/>
                <a:sym typeface="Lato"/>
              </a:rPr>
              <a:t>...</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1" marL="914400" rtl="0" algn="l">
              <a:spcBef>
                <a:spcPts val="0"/>
              </a:spcBef>
              <a:spcAft>
                <a:spcPts val="0"/>
              </a:spcAft>
              <a:buSzPts val="1600"/>
              <a:buFont typeface="Lato"/>
              <a:buChar char="-"/>
            </a:pPr>
            <a:r>
              <a:rPr lang="en" sz="1600">
                <a:latin typeface="Lato"/>
                <a:ea typeface="Lato"/>
                <a:cs typeface="Lato"/>
                <a:sym typeface="Lato"/>
              </a:rPr>
              <a:t>Que sait le fraudeur sur les vulnérabilités: intelligence</a:t>
            </a:r>
            <a:endParaRPr sz="1600">
              <a:latin typeface="Lato"/>
              <a:ea typeface="Lato"/>
              <a:cs typeface="Lato"/>
              <a:sym typeface="Lato"/>
            </a:endParaRPr>
          </a:p>
          <a:p>
            <a:pPr indent="0" lvl="0" marL="9144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La théorie des jeux: modéliser ces informations</a:t>
            </a:r>
            <a:endParaRPr sz="1600">
              <a:latin typeface="Lato"/>
              <a:ea typeface="Lato"/>
              <a:cs typeface="Lato"/>
              <a:sym typeface="La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(Validation des résultats)</a:t>
            </a:r>
            <a:endParaRPr/>
          </a:p>
        </p:txBody>
      </p:sp>
      <p:sp>
        <p:nvSpPr>
          <p:cNvPr id="617" name="Google Shape;617;p92"/>
          <p:cNvSpPr txBox="1"/>
          <p:nvPr>
            <p:ph idx="1" type="body"/>
          </p:nvPr>
        </p:nvSpPr>
        <p:spPr>
          <a:xfrm>
            <a:off x="671925" y="1578725"/>
            <a:ext cx="7688700" cy="2968500"/>
          </a:xfrm>
          <a:prstGeom prst="rect">
            <a:avLst/>
          </a:prstGeom>
        </p:spPr>
        <p:txBody>
          <a:bodyPr anchorCtr="0" anchor="t" bIns="91425" lIns="91425" spcFirstLastPara="1" rIns="91425" wrap="square" tIns="91425">
            <a:normAutofit lnSpcReduction="20000"/>
          </a:bodyPr>
          <a:lstStyle/>
          <a:p>
            <a:pPr indent="-361950" lvl="0" marL="457200" rtl="0" algn="l">
              <a:spcBef>
                <a:spcPts val="0"/>
              </a:spcBef>
              <a:spcAft>
                <a:spcPts val="0"/>
              </a:spcAft>
              <a:buSzPts val="2100"/>
              <a:buChar char="-"/>
            </a:pPr>
            <a:r>
              <a:rPr lang="en" sz="2100"/>
              <a:t>Conditions nécessaires: </a:t>
            </a:r>
            <a:endParaRPr sz="2100"/>
          </a:p>
          <a:p>
            <a:pPr indent="0" lvl="0" marL="4572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Si on n’a pas d’attaque: le modèle doit avoir des performances similaires (ou meilleurs) qu’un SVM normal</a:t>
            </a:r>
            <a:endParaRPr sz="2100"/>
          </a:p>
          <a:p>
            <a:pPr indent="0" lvl="0" marL="9144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Contre attaques: plus performant qu’un SVM normal</a:t>
            </a:r>
            <a:endParaRPr sz="2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Approches (Validation des résultats)</a:t>
            </a:r>
            <a:endParaRPr/>
          </a:p>
        </p:txBody>
      </p:sp>
      <p:sp>
        <p:nvSpPr>
          <p:cNvPr id="623" name="Google Shape;623;p93"/>
          <p:cNvSpPr txBox="1"/>
          <p:nvPr>
            <p:ph idx="1" type="body"/>
          </p:nvPr>
        </p:nvSpPr>
        <p:spPr>
          <a:xfrm>
            <a:off x="671925" y="1578725"/>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Tester la validité de la première condition</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Générer</a:t>
            </a:r>
            <a:r>
              <a:rPr lang="en" sz="2100"/>
              <a:t> plusieurs modèles entrainés qui anticipent des attaques</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Tester les performances sur la Validation Set telle qu’elle est</a:t>
            </a:r>
            <a:endParaRPr sz="21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729450" y="652475"/>
            <a:ext cx="7900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Premier prototype: free range attacks (</a:t>
            </a:r>
            <a:r>
              <a:rPr lang="en"/>
              <a:t>pas d’attaque)</a:t>
            </a:r>
            <a:endParaRPr/>
          </a:p>
        </p:txBody>
      </p:sp>
      <p:pic>
        <p:nvPicPr>
          <p:cNvPr id="629" name="Google Shape;629;p94"/>
          <p:cNvPicPr preferRelativeResize="0"/>
          <p:nvPr/>
        </p:nvPicPr>
        <p:blipFill>
          <a:blip r:embed="rId3">
            <a:alphaModFix/>
          </a:blip>
          <a:stretch>
            <a:fillRect/>
          </a:stretch>
        </p:blipFill>
        <p:spPr>
          <a:xfrm>
            <a:off x="2568825" y="1259525"/>
            <a:ext cx="3910534" cy="36510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5"/>
          <p:cNvSpPr txBox="1"/>
          <p:nvPr>
            <p:ph type="title"/>
          </p:nvPr>
        </p:nvSpPr>
        <p:spPr>
          <a:xfrm>
            <a:off x="729450" y="652475"/>
            <a:ext cx="8027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Premier prototype: free range attacks</a:t>
            </a:r>
            <a:r>
              <a:rPr lang="en"/>
              <a:t> (pas d’attaque)</a:t>
            </a:r>
            <a:endParaRPr/>
          </a:p>
        </p:txBody>
      </p:sp>
      <p:pic>
        <p:nvPicPr>
          <p:cNvPr id="635" name="Google Shape;635;p95"/>
          <p:cNvPicPr preferRelativeResize="0"/>
          <p:nvPr/>
        </p:nvPicPr>
        <p:blipFill>
          <a:blip r:embed="rId3">
            <a:alphaModFix/>
          </a:blip>
          <a:stretch>
            <a:fillRect/>
          </a:stretch>
        </p:blipFill>
        <p:spPr>
          <a:xfrm>
            <a:off x="1973638" y="1305550"/>
            <a:ext cx="5196714" cy="36510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6"/>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Premier prototype: restrained attacks (pas d’attaque)</a:t>
            </a:r>
            <a:endParaRPr/>
          </a:p>
        </p:txBody>
      </p:sp>
      <p:pic>
        <p:nvPicPr>
          <p:cNvPr id="641" name="Google Shape;641;p96"/>
          <p:cNvPicPr preferRelativeResize="0"/>
          <p:nvPr/>
        </p:nvPicPr>
        <p:blipFill>
          <a:blip r:embed="rId3">
            <a:alphaModFix/>
          </a:blip>
          <a:stretch>
            <a:fillRect/>
          </a:stretch>
        </p:blipFill>
        <p:spPr>
          <a:xfrm>
            <a:off x="2742725" y="1294050"/>
            <a:ext cx="3658538" cy="36510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7"/>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Premier prototype: restrained attacks</a:t>
            </a:r>
            <a:r>
              <a:rPr lang="en"/>
              <a:t> (pas d’attaque)</a:t>
            </a:r>
            <a:endParaRPr/>
          </a:p>
        </p:txBody>
      </p:sp>
      <p:pic>
        <p:nvPicPr>
          <p:cNvPr id="647" name="Google Shape;647;p97"/>
          <p:cNvPicPr preferRelativeResize="0"/>
          <p:nvPr/>
        </p:nvPicPr>
        <p:blipFill>
          <a:blip r:embed="rId3">
            <a:alphaModFix/>
          </a:blip>
          <a:stretch>
            <a:fillRect/>
          </a:stretch>
        </p:blipFill>
        <p:spPr>
          <a:xfrm>
            <a:off x="1910650" y="1328575"/>
            <a:ext cx="5326308" cy="3651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8"/>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Premier prototype: recap</a:t>
            </a:r>
            <a:endParaRPr/>
          </a:p>
        </p:txBody>
      </p:sp>
      <p:sp>
        <p:nvSpPr>
          <p:cNvPr id="653" name="Google Shape;653;p98"/>
          <p:cNvSpPr txBox="1"/>
          <p:nvPr>
            <p:ph idx="1" type="body"/>
          </p:nvPr>
        </p:nvSpPr>
        <p:spPr>
          <a:xfrm>
            <a:off x="729450" y="1371600"/>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Sévérité</a:t>
            </a:r>
            <a:r>
              <a:rPr lang="en" sz="2100"/>
              <a:t> d’attaque augmente: fscore diminue si pas d’attaque</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Modèle trop prudent</a:t>
            </a:r>
            <a:endParaRPr sz="2100"/>
          </a:p>
          <a:p>
            <a:pPr indent="0" lvl="0" marL="0" rtl="0" algn="l">
              <a:spcBef>
                <a:spcPts val="1200"/>
              </a:spcBef>
              <a:spcAft>
                <a:spcPts val="1200"/>
              </a:spcAft>
              <a:buNone/>
            </a:pPr>
            <a:r>
              <a:t/>
            </a:r>
            <a:endParaRPr sz="21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9"/>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a:t>
            </a:r>
            <a:r>
              <a:rPr lang="en"/>
              <a:t>prototype</a:t>
            </a:r>
            <a:endParaRPr/>
          </a:p>
        </p:txBody>
      </p:sp>
      <p:sp>
        <p:nvSpPr>
          <p:cNvPr id="659" name="Google Shape;659;p99"/>
          <p:cNvSpPr txBox="1"/>
          <p:nvPr>
            <p:ph idx="1" type="body"/>
          </p:nvPr>
        </p:nvSpPr>
        <p:spPr>
          <a:xfrm>
            <a:off x="729450" y="1371600"/>
            <a:ext cx="7688700" cy="29685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Garder les fraudes du dataset initial</a:t>
            </a:r>
            <a:endParaRPr sz="2100"/>
          </a:p>
          <a:p>
            <a:pPr indent="0" lvl="0" marL="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Ajouter des données d’attaque</a:t>
            </a:r>
            <a:endParaRPr sz="2100"/>
          </a:p>
          <a:p>
            <a:pPr indent="0" lvl="0" marL="0" rtl="0" algn="l">
              <a:spcBef>
                <a:spcPts val="1200"/>
              </a:spcBef>
              <a:spcAft>
                <a:spcPts val="0"/>
              </a:spcAft>
              <a:buNone/>
            </a:pPr>
            <a:r>
              <a:t/>
            </a:r>
            <a:endParaRPr sz="2100"/>
          </a:p>
          <a:p>
            <a:pPr indent="-361950" lvl="0" marL="457200" rtl="0" algn="l">
              <a:spcBef>
                <a:spcPts val="1200"/>
              </a:spcBef>
              <a:spcAft>
                <a:spcPts val="0"/>
              </a:spcAft>
              <a:buSzPts val="2100"/>
              <a:buChar char="-"/>
            </a:pPr>
            <a:r>
              <a:rPr lang="en" sz="2100"/>
              <a:t>Une sorte d’OverSampling</a:t>
            </a:r>
            <a:endParaRPr sz="21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0"/>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(mode = free range)</a:t>
            </a:r>
            <a:endParaRPr/>
          </a:p>
        </p:txBody>
      </p:sp>
      <p:sp>
        <p:nvSpPr>
          <p:cNvPr id="665" name="Google Shape;665;p100"/>
          <p:cNvSpPr txBox="1"/>
          <p:nvPr>
            <p:ph idx="1" type="body"/>
          </p:nvPr>
        </p:nvSpPr>
        <p:spPr>
          <a:xfrm>
            <a:off x="1624650" y="2453225"/>
            <a:ext cx="5898300" cy="111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500"/>
              <a:t>Condition 1: pas d’attaque</a:t>
            </a:r>
            <a:endParaRPr sz="35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1"/>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free range (</a:t>
            </a:r>
            <a:r>
              <a:rPr lang="en"/>
              <a:t>pas d’attaque)</a:t>
            </a:r>
            <a:endParaRPr/>
          </a:p>
        </p:txBody>
      </p:sp>
      <p:pic>
        <p:nvPicPr>
          <p:cNvPr id="671" name="Google Shape;671;p101"/>
          <p:cNvPicPr preferRelativeResize="0"/>
          <p:nvPr/>
        </p:nvPicPr>
        <p:blipFill>
          <a:blip r:embed="rId3">
            <a:alphaModFix/>
          </a:blip>
          <a:stretch>
            <a:fillRect/>
          </a:stretch>
        </p:blipFill>
        <p:spPr>
          <a:xfrm>
            <a:off x="2083338" y="1340075"/>
            <a:ext cx="4980923" cy="365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9450" y="612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Buts: évolution des performances</a:t>
            </a:r>
            <a:endParaRPr/>
          </a:p>
        </p:txBody>
      </p:sp>
      <p:sp>
        <p:nvSpPr>
          <p:cNvPr id="136" name="Google Shape;136;p21"/>
          <p:cNvSpPr txBox="1"/>
          <p:nvPr/>
        </p:nvSpPr>
        <p:spPr>
          <a:xfrm>
            <a:off x="729450" y="1569175"/>
            <a:ext cx="73362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Tester nos 3 meilleurs modèles: RF, XGB et NN</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Test Dataset: transactions sur 6 mois </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On sépare les transactions en 6 parties (chaque mois)</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On calcule les performances pour chaque mois (pour chaque modèle)</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On  regarde l’évolution des indicateurs en cours du temps</a:t>
            </a:r>
            <a:endParaRPr sz="1600">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2"/>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free range </a:t>
            </a:r>
            <a:r>
              <a:rPr lang="en"/>
              <a:t> (pas d’attaque)</a:t>
            </a:r>
            <a:endParaRPr/>
          </a:p>
        </p:txBody>
      </p:sp>
      <p:pic>
        <p:nvPicPr>
          <p:cNvPr id="677" name="Google Shape;677;p102"/>
          <p:cNvPicPr preferRelativeResize="0"/>
          <p:nvPr/>
        </p:nvPicPr>
        <p:blipFill>
          <a:blip r:embed="rId3">
            <a:alphaModFix/>
          </a:blip>
          <a:stretch>
            <a:fillRect/>
          </a:stretch>
        </p:blipFill>
        <p:spPr>
          <a:xfrm>
            <a:off x="1910900" y="1328575"/>
            <a:ext cx="5325807" cy="36510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3"/>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a:t>
            </a:r>
            <a:r>
              <a:rPr lang="en"/>
              <a:t>(mode = free range)</a:t>
            </a:r>
            <a:endParaRPr/>
          </a:p>
          <a:p>
            <a:pPr indent="0" lvl="0" marL="0" rtl="0" algn="l">
              <a:spcBef>
                <a:spcPts val="0"/>
              </a:spcBef>
              <a:spcAft>
                <a:spcPts val="0"/>
              </a:spcAft>
              <a:buNone/>
            </a:pPr>
            <a:r>
              <a:t/>
            </a:r>
            <a:endParaRPr/>
          </a:p>
        </p:txBody>
      </p:sp>
      <p:sp>
        <p:nvSpPr>
          <p:cNvPr id="683" name="Google Shape;683;p103"/>
          <p:cNvSpPr txBox="1"/>
          <p:nvPr>
            <p:ph idx="1" type="body"/>
          </p:nvPr>
        </p:nvSpPr>
        <p:spPr>
          <a:xfrm>
            <a:off x="729450" y="1371600"/>
            <a:ext cx="7688700" cy="35994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Condition 2: </a:t>
            </a:r>
            <a:endParaRPr sz="2100"/>
          </a:p>
          <a:p>
            <a:pPr indent="0" lvl="0" marL="4572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Générer plusieurs attaques</a:t>
            </a:r>
            <a:endParaRPr sz="2100"/>
          </a:p>
          <a:p>
            <a:pPr indent="0" lvl="0" marL="9144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Tester contre ces attaques diffèrents</a:t>
            </a:r>
            <a:endParaRPr sz="2100"/>
          </a:p>
          <a:p>
            <a:pPr indent="0" lvl="0" marL="9144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Faire la comparaison avec le SVM normal</a:t>
            </a:r>
            <a:endParaRPr sz="21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4"/>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free range</a:t>
            </a:r>
            <a:endParaRPr/>
          </a:p>
        </p:txBody>
      </p:sp>
      <p:pic>
        <p:nvPicPr>
          <p:cNvPr id="689" name="Google Shape;689;p104"/>
          <p:cNvPicPr preferRelativeResize="0"/>
          <p:nvPr/>
        </p:nvPicPr>
        <p:blipFill>
          <a:blip r:embed="rId3">
            <a:alphaModFix/>
          </a:blip>
          <a:stretch>
            <a:fillRect/>
          </a:stretch>
        </p:blipFill>
        <p:spPr>
          <a:xfrm>
            <a:off x="152400" y="1340075"/>
            <a:ext cx="8839202" cy="298923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5"/>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free range</a:t>
            </a:r>
            <a:endParaRPr/>
          </a:p>
        </p:txBody>
      </p:sp>
      <p:pic>
        <p:nvPicPr>
          <p:cNvPr id="695" name="Google Shape;695;p105"/>
          <p:cNvPicPr preferRelativeResize="0"/>
          <p:nvPr/>
        </p:nvPicPr>
        <p:blipFill>
          <a:blip r:embed="rId3">
            <a:alphaModFix/>
          </a:blip>
          <a:stretch>
            <a:fillRect/>
          </a:stretch>
        </p:blipFill>
        <p:spPr>
          <a:xfrm>
            <a:off x="3100450" y="1357800"/>
            <a:ext cx="4715225" cy="3651025"/>
          </a:xfrm>
          <a:prstGeom prst="rect">
            <a:avLst/>
          </a:prstGeom>
          <a:noFill/>
          <a:ln>
            <a:noFill/>
          </a:ln>
        </p:spPr>
      </p:pic>
      <p:pic>
        <p:nvPicPr>
          <p:cNvPr id="696" name="Google Shape;696;p105"/>
          <p:cNvPicPr preferRelativeResize="0"/>
          <p:nvPr/>
        </p:nvPicPr>
        <p:blipFill>
          <a:blip r:embed="rId4">
            <a:alphaModFix/>
          </a:blip>
          <a:stretch>
            <a:fillRect/>
          </a:stretch>
        </p:blipFill>
        <p:spPr>
          <a:xfrm>
            <a:off x="1604275" y="1357800"/>
            <a:ext cx="1496174" cy="36510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6"/>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free range</a:t>
            </a:r>
            <a:endParaRPr/>
          </a:p>
        </p:txBody>
      </p:sp>
      <p:pic>
        <p:nvPicPr>
          <p:cNvPr id="702" name="Google Shape;702;p106"/>
          <p:cNvPicPr preferRelativeResize="0"/>
          <p:nvPr/>
        </p:nvPicPr>
        <p:blipFill>
          <a:blip r:embed="rId3">
            <a:alphaModFix/>
          </a:blip>
          <a:stretch>
            <a:fillRect/>
          </a:stretch>
        </p:blipFill>
        <p:spPr>
          <a:xfrm>
            <a:off x="2501763" y="1305550"/>
            <a:ext cx="4292887" cy="365102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7"/>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a:t>
            </a:r>
            <a:r>
              <a:rPr lang="en"/>
              <a:t>(mode = restrained)</a:t>
            </a:r>
            <a:endParaRPr/>
          </a:p>
          <a:p>
            <a:pPr indent="0" lvl="0" marL="0" rtl="0" algn="l">
              <a:spcBef>
                <a:spcPts val="0"/>
              </a:spcBef>
              <a:spcAft>
                <a:spcPts val="0"/>
              </a:spcAft>
              <a:buNone/>
            </a:pPr>
            <a:r>
              <a:t/>
            </a:r>
            <a:endParaRPr/>
          </a:p>
        </p:txBody>
      </p:sp>
      <p:sp>
        <p:nvSpPr>
          <p:cNvPr id="708" name="Google Shape;708;p107"/>
          <p:cNvSpPr txBox="1"/>
          <p:nvPr>
            <p:ph idx="1" type="body"/>
          </p:nvPr>
        </p:nvSpPr>
        <p:spPr>
          <a:xfrm>
            <a:off x="1624650" y="2453225"/>
            <a:ext cx="5898300" cy="111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500"/>
              <a:t>Condition 1: pas d’attaque</a:t>
            </a:r>
            <a:endParaRPr sz="35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8"/>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restrained</a:t>
            </a:r>
            <a:r>
              <a:rPr lang="en"/>
              <a:t> (pas d’attaque)</a:t>
            </a:r>
            <a:endParaRPr/>
          </a:p>
        </p:txBody>
      </p:sp>
      <p:pic>
        <p:nvPicPr>
          <p:cNvPr id="714" name="Google Shape;714;p108"/>
          <p:cNvPicPr preferRelativeResize="0"/>
          <p:nvPr/>
        </p:nvPicPr>
        <p:blipFill>
          <a:blip r:embed="rId3">
            <a:alphaModFix/>
          </a:blip>
          <a:stretch>
            <a:fillRect/>
          </a:stretch>
        </p:blipFill>
        <p:spPr>
          <a:xfrm>
            <a:off x="2029013" y="1305550"/>
            <a:ext cx="5089563" cy="36510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9"/>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restrained </a:t>
            </a:r>
            <a:r>
              <a:rPr lang="en"/>
              <a:t>(pas d’attaque)</a:t>
            </a:r>
            <a:endParaRPr/>
          </a:p>
        </p:txBody>
      </p:sp>
      <p:pic>
        <p:nvPicPr>
          <p:cNvPr id="720" name="Google Shape;720;p109"/>
          <p:cNvPicPr preferRelativeResize="0"/>
          <p:nvPr/>
        </p:nvPicPr>
        <p:blipFill>
          <a:blip r:embed="rId3">
            <a:alphaModFix/>
          </a:blip>
          <a:stretch>
            <a:fillRect/>
          </a:stretch>
        </p:blipFill>
        <p:spPr>
          <a:xfrm>
            <a:off x="2011213" y="1340075"/>
            <a:ext cx="5121577" cy="36510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0"/>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a:t>
            </a:r>
            <a:r>
              <a:rPr lang="en"/>
              <a:t>(mode = restrained)</a:t>
            </a:r>
            <a:endParaRPr/>
          </a:p>
          <a:p>
            <a:pPr indent="0" lvl="0" marL="0" rtl="0" algn="l">
              <a:spcBef>
                <a:spcPts val="0"/>
              </a:spcBef>
              <a:spcAft>
                <a:spcPts val="0"/>
              </a:spcAft>
              <a:buNone/>
            </a:pPr>
            <a:r>
              <a:t/>
            </a:r>
            <a:endParaRPr/>
          </a:p>
        </p:txBody>
      </p:sp>
      <p:sp>
        <p:nvSpPr>
          <p:cNvPr id="726" name="Google Shape;726;p110"/>
          <p:cNvSpPr txBox="1"/>
          <p:nvPr>
            <p:ph idx="1" type="body"/>
          </p:nvPr>
        </p:nvSpPr>
        <p:spPr>
          <a:xfrm>
            <a:off x="729450" y="1371600"/>
            <a:ext cx="7688700" cy="35994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en" sz="2100"/>
              <a:t>Condition 2: </a:t>
            </a:r>
            <a:endParaRPr sz="2100"/>
          </a:p>
          <a:p>
            <a:pPr indent="0" lvl="0" marL="4572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Générer plusieurs attaques</a:t>
            </a:r>
            <a:endParaRPr sz="2100"/>
          </a:p>
          <a:p>
            <a:pPr indent="0" lvl="0" marL="9144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Tester contre ces attaques diffèrents</a:t>
            </a:r>
            <a:endParaRPr sz="2100"/>
          </a:p>
          <a:p>
            <a:pPr indent="0" lvl="0" marL="914400" rtl="0" algn="l">
              <a:spcBef>
                <a:spcPts val="1200"/>
              </a:spcBef>
              <a:spcAft>
                <a:spcPts val="0"/>
              </a:spcAft>
              <a:buNone/>
            </a:pPr>
            <a:r>
              <a:t/>
            </a:r>
            <a:endParaRPr sz="2100"/>
          </a:p>
          <a:p>
            <a:pPr indent="-361950" lvl="1" marL="914400" rtl="0" algn="l">
              <a:spcBef>
                <a:spcPts val="1200"/>
              </a:spcBef>
              <a:spcAft>
                <a:spcPts val="0"/>
              </a:spcAft>
              <a:buSzPts val="2100"/>
              <a:buChar char="-"/>
            </a:pPr>
            <a:r>
              <a:rPr lang="en" sz="2100"/>
              <a:t>Faire la comparaison avec le SVM normal</a:t>
            </a:r>
            <a:endParaRPr sz="21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1"/>
          <p:cNvSpPr txBox="1"/>
          <p:nvPr>
            <p:ph type="title"/>
          </p:nvPr>
        </p:nvSpPr>
        <p:spPr>
          <a:xfrm>
            <a:off x="729450" y="65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Deuxième prototype: restrained</a:t>
            </a:r>
            <a:endParaRPr/>
          </a:p>
        </p:txBody>
      </p:sp>
      <p:pic>
        <p:nvPicPr>
          <p:cNvPr id="732" name="Google Shape;732;p111"/>
          <p:cNvPicPr preferRelativeResize="0"/>
          <p:nvPr/>
        </p:nvPicPr>
        <p:blipFill>
          <a:blip r:embed="rId3">
            <a:alphaModFix/>
          </a:blip>
          <a:stretch>
            <a:fillRect/>
          </a:stretch>
        </p:blipFill>
        <p:spPr>
          <a:xfrm>
            <a:off x="783200" y="1340075"/>
            <a:ext cx="7577600" cy="3651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